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300" r:id="rId43"/>
    <p:sldId id="301" r:id="rId44"/>
    <p:sldId id="302" r:id="rId45"/>
    <p:sldId id="303" r:id="rId46"/>
    <p:sldId id="304" r:id="rId47"/>
    <p:sldId id="305" r:id="rId48"/>
    <p:sldId id="306" r:id="rId49"/>
    <p:sldId id="307" r:id="rId50"/>
    <p:sldId id="308" r:id="rId5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6F12A2-36A7-46AB-A6C0-BC520429097C}" type="datetimeFigureOut">
              <a:rPr lang="it-IT" smtClean="0"/>
              <a:pPr/>
              <a:t>11/11/2012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831BE1-EC0F-40E9-8F67-912136851F98}"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144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144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BEFED2-7A5C-4540-9748-54DBDC70D0A6}" type="slidenum">
              <a:rPr lang="it-IT" smtClean="0">
                <a:latin typeface="Arial" charset="0"/>
                <a:cs typeface="Arial" charset="0"/>
              </a:rPr>
              <a:pPr/>
              <a:t>4</a:t>
            </a:fld>
            <a:endParaRPr lang="it-IT"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B2720A61-102B-461A-958C-8A2D6BF40E2A}" type="datetimeFigureOut">
              <a:rPr lang="it-IT" smtClean="0"/>
              <a:pPr/>
              <a:t>11/11/2012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1FB9754-E8C4-401F-84E8-FD0771FB377E}"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720A61-102B-461A-958C-8A2D6BF40E2A}" type="datetimeFigureOut">
              <a:rPr lang="it-IT" smtClean="0"/>
              <a:pPr/>
              <a:t>11/11/2012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FB9754-E8C4-401F-84E8-FD0771FB377E}"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rossi.it/"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olo 1"/>
          <p:cNvSpPr>
            <a:spLocks noGrp="1"/>
          </p:cNvSpPr>
          <p:nvPr>
            <p:ph type="ctrTitle"/>
          </p:nvPr>
        </p:nvSpPr>
        <p:spPr>
          <a:xfrm>
            <a:off x="539750" y="3716338"/>
            <a:ext cx="7772400" cy="1470025"/>
          </a:xfrm>
        </p:spPr>
        <p:txBody>
          <a:bodyPr/>
          <a:lstStyle/>
          <a:p>
            <a:pPr eaLnBrk="1" hangingPunct="1"/>
            <a:r>
              <a:rPr lang="it-IT" dirty="0" smtClean="0"/>
              <a:t>Reti di computer</a:t>
            </a:r>
          </a:p>
        </p:txBody>
      </p:sp>
      <p:sp>
        <p:nvSpPr>
          <p:cNvPr id="3075" name="Sottotitolo 2"/>
          <p:cNvSpPr>
            <a:spLocks noGrp="1"/>
          </p:cNvSpPr>
          <p:nvPr>
            <p:ph type="subTitle" idx="1"/>
          </p:nvPr>
        </p:nvSpPr>
        <p:spPr>
          <a:xfrm>
            <a:off x="1403350" y="620713"/>
            <a:ext cx="6400800" cy="1752600"/>
          </a:xfrm>
        </p:spPr>
        <p:txBody>
          <a:bodyPr/>
          <a:lstStyle/>
          <a:p>
            <a:pPr eaLnBrk="1" hangingPunct="1"/>
            <a:r>
              <a:rPr lang="it-IT" smtClean="0"/>
              <a:t>Corso aggiornamento interno</a:t>
            </a:r>
          </a:p>
          <a:p>
            <a:pPr eaLnBrk="1" hangingPunct="1"/>
            <a:endParaRPr lang="it-IT" smtClean="0"/>
          </a:p>
          <a:p>
            <a:pPr eaLnBrk="1" hangingPunct="1"/>
            <a:r>
              <a:rPr lang="it-IT" smtClean="0"/>
              <a:t>Da Vinci - Ripamonti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Tipologie di Rete</a:t>
            </a:r>
          </a:p>
        </p:txBody>
      </p:sp>
      <p:sp>
        <p:nvSpPr>
          <p:cNvPr id="6147" name="CasellaDiTesto 5"/>
          <p:cNvSpPr txBox="1">
            <a:spLocks noChangeArrowheads="1"/>
          </p:cNvSpPr>
          <p:nvPr/>
        </p:nvSpPr>
        <p:spPr bwMode="auto">
          <a:xfrm>
            <a:off x="544513" y="1341438"/>
            <a:ext cx="7988300" cy="3970337"/>
          </a:xfrm>
          <a:prstGeom prst="rect">
            <a:avLst/>
          </a:prstGeom>
          <a:noFill/>
          <a:ln w="9525">
            <a:noFill/>
            <a:miter lim="800000"/>
            <a:headEnd/>
            <a:tailEnd/>
          </a:ln>
        </p:spPr>
        <p:txBody>
          <a:bodyPr>
            <a:spAutoFit/>
          </a:bodyPr>
          <a:lstStyle/>
          <a:p>
            <a:pPr marL="342900" indent="-342900">
              <a:buFont typeface="Arial" charset="0"/>
              <a:buChar char="•"/>
            </a:pPr>
            <a:r>
              <a:rPr lang="it-IT" sz="2400">
                <a:solidFill>
                  <a:srgbClr val="C00000"/>
                </a:solidFill>
                <a:latin typeface="Corbel" pitchFamily="34" charset="0"/>
              </a:rPr>
              <a:t>LAN</a:t>
            </a:r>
            <a:r>
              <a:rPr lang="it-IT" sz="2400">
                <a:latin typeface="Corbel" pitchFamily="34" charset="0"/>
              </a:rPr>
              <a:t> (</a:t>
            </a:r>
            <a:r>
              <a:rPr lang="it-IT" sz="2400">
                <a:solidFill>
                  <a:srgbClr val="C00000"/>
                </a:solidFill>
                <a:latin typeface="Corbel" pitchFamily="34" charset="0"/>
              </a:rPr>
              <a:t>L</a:t>
            </a:r>
            <a:r>
              <a:rPr lang="it-IT" sz="2400">
                <a:latin typeface="Corbel" pitchFamily="34" charset="0"/>
              </a:rPr>
              <a:t>ocal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di piccole dimensioni con estensione compresa tra una o poche stanze oppure uno o pochi edifici. Sono tecnicamente semplici e le più diffuse.</a:t>
            </a:r>
          </a:p>
          <a:p>
            <a:pPr marL="342900" indent="-342900">
              <a:buFont typeface="Arial" charset="0"/>
              <a:buChar char="•"/>
            </a:pPr>
            <a:endParaRPr lang="it-IT">
              <a:latin typeface="Corbel" pitchFamily="34" charset="0"/>
            </a:endParaRPr>
          </a:p>
          <a:p>
            <a:pPr marL="342900" indent="-342900">
              <a:buFont typeface="Arial" charset="0"/>
              <a:buChar char="•"/>
            </a:pPr>
            <a:r>
              <a:rPr lang="it-IT" sz="2400">
                <a:solidFill>
                  <a:srgbClr val="C00000"/>
                </a:solidFill>
                <a:latin typeface="Corbel" pitchFamily="34" charset="0"/>
              </a:rPr>
              <a:t>MAN</a:t>
            </a:r>
            <a:r>
              <a:rPr lang="it-IT" sz="2400">
                <a:latin typeface="Corbel" pitchFamily="34" charset="0"/>
              </a:rPr>
              <a:t> (</a:t>
            </a:r>
            <a:r>
              <a:rPr lang="it-IT" sz="2400">
                <a:solidFill>
                  <a:srgbClr val="C00000"/>
                </a:solidFill>
                <a:latin typeface="Corbel" pitchFamily="34" charset="0"/>
              </a:rPr>
              <a:t>M</a:t>
            </a:r>
            <a:r>
              <a:rPr lang="it-IT" sz="2400">
                <a:latin typeface="Corbel" pitchFamily="34" charset="0"/>
              </a:rPr>
              <a:t>etropolitan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la cui estensione geografica copre un’area metropolitana. Sono poco diffuse, in genere appannaggio di Services Provider (es. Fastweb). In genere concettualmente omogenee  e tecnicamente poco complesse.</a:t>
            </a:r>
          </a:p>
          <a:p>
            <a:pPr marL="342900" indent="-342900">
              <a:buFont typeface="Arial" charset="0"/>
              <a:buChar char="•"/>
            </a:pPr>
            <a:endParaRPr lang="it-IT">
              <a:latin typeface="Corbel" pitchFamily="34" charset="0"/>
            </a:endParaRPr>
          </a:p>
          <a:p>
            <a:pPr marL="342900" indent="-342900">
              <a:buFont typeface="Arial" charset="0"/>
              <a:buChar char="•"/>
            </a:pPr>
            <a:r>
              <a:rPr lang="it-IT" sz="2400">
                <a:solidFill>
                  <a:srgbClr val="C00000"/>
                </a:solidFill>
                <a:latin typeface="Corbel" pitchFamily="34" charset="0"/>
              </a:rPr>
              <a:t>WAN</a:t>
            </a:r>
            <a:r>
              <a:rPr lang="it-IT" sz="2400">
                <a:latin typeface="Corbel" pitchFamily="34" charset="0"/>
              </a:rPr>
              <a:t> (</a:t>
            </a:r>
            <a:r>
              <a:rPr lang="it-IT" sz="2400">
                <a:solidFill>
                  <a:srgbClr val="C00000"/>
                </a:solidFill>
                <a:latin typeface="Corbel" pitchFamily="34" charset="0"/>
              </a:rPr>
              <a:t>W</a:t>
            </a:r>
            <a:r>
              <a:rPr lang="it-IT" sz="2400">
                <a:latin typeface="Corbel" pitchFamily="34" charset="0"/>
              </a:rPr>
              <a:t>ide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geograficamente molto estese, fino a livello planetario (es. Internet). In genere concettualmente eterogenee, tecnicamente molto complesse, composte da molte reti in  grado di interagire tra loro.</a:t>
            </a:r>
          </a:p>
        </p:txBody>
      </p:sp>
      <p:pic>
        <p:nvPicPr>
          <p:cNvPr id="6148" name="Picture 2"/>
          <p:cNvPicPr>
            <a:picLocks noChangeAspect="1" noChangeArrowheads="1"/>
          </p:cNvPicPr>
          <p:nvPr/>
        </p:nvPicPr>
        <p:blipFill>
          <a:blip r:embed="rId2" cstate="print"/>
          <a:srcRect/>
          <a:stretch>
            <a:fillRect/>
          </a:stretch>
        </p:blipFill>
        <p:spPr bwMode="auto">
          <a:xfrm>
            <a:off x="7956550" y="233363"/>
            <a:ext cx="884238" cy="858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it-IT" b="1" smtClean="0"/>
              <a:t>INTERNET: la rete delle reti</a:t>
            </a:r>
            <a:endParaRPr lang="it-IT" smtClean="0"/>
          </a:p>
        </p:txBody>
      </p:sp>
      <p:sp>
        <p:nvSpPr>
          <p:cNvPr id="9219" name="Rectangle 3"/>
          <p:cNvSpPr>
            <a:spLocks noGrp="1" noChangeArrowheads="1"/>
          </p:cNvSpPr>
          <p:nvPr>
            <p:ph type="body" idx="1"/>
          </p:nvPr>
        </p:nvSpPr>
        <p:spPr/>
        <p:txBody>
          <a:bodyPr/>
          <a:lstStyle/>
          <a:p>
            <a:pPr eaLnBrk="1" hangingPunct="1">
              <a:lnSpc>
                <a:spcPct val="90000"/>
              </a:lnSpc>
              <a:buFont typeface="Wingdings" pitchFamily="2" charset="2"/>
              <a:buNone/>
            </a:pPr>
            <a:r>
              <a:rPr lang="it-IT" sz="2400" b="1" dirty="0" smtClean="0"/>
              <a:t>INTERNET è basata su due elementi principali:</a:t>
            </a:r>
          </a:p>
          <a:p>
            <a:pPr eaLnBrk="1" hangingPunct="1">
              <a:lnSpc>
                <a:spcPct val="90000"/>
              </a:lnSpc>
              <a:buFont typeface="Wingdings" pitchFamily="2" charset="2"/>
              <a:buNone/>
            </a:pPr>
            <a:endParaRPr lang="it-IT" sz="2400" dirty="0" smtClean="0"/>
          </a:p>
          <a:p>
            <a:pPr eaLnBrk="1" hangingPunct="1">
              <a:lnSpc>
                <a:spcPct val="90000"/>
              </a:lnSpc>
            </a:pPr>
            <a:r>
              <a:rPr lang="it-IT" sz="2400" b="1" dirty="0" smtClean="0"/>
              <a:t>Il collegamento fisico </a:t>
            </a:r>
            <a:r>
              <a:rPr lang="it-IT" sz="1800" dirty="0" smtClean="0"/>
              <a:t>formato da</a:t>
            </a:r>
            <a:r>
              <a:rPr lang="it-IT" sz="2400" b="1" dirty="0" smtClean="0"/>
              <a:t>:</a:t>
            </a:r>
            <a:endParaRPr lang="it-IT" sz="2400" dirty="0" smtClean="0"/>
          </a:p>
          <a:p>
            <a:pPr lvl="1" eaLnBrk="1" hangingPunct="1">
              <a:lnSpc>
                <a:spcPct val="90000"/>
              </a:lnSpc>
            </a:pPr>
            <a:r>
              <a:rPr lang="it-IT" sz="2000" b="1" dirty="0" smtClean="0"/>
              <a:t>Le linee dedicate (</a:t>
            </a:r>
            <a:r>
              <a:rPr lang="it-IT" sz="2000" b="1" u="sng" dirty="0" smtClean="0"/>
              <a:t>dorsali</a:t>
            </a:r>
            <a:r>
              <a:rPr lang="it-IT" sz="2000" b="1" dirty="0" smtClean="0"/>
              <a:t>) per la comunicazione di grandi quantità di dati </a:t>
            </a:r>
          </a:p>
          <a:p>
            <a:pPr lvl="1" eaLnBrk="1" hangingPunct="1">
              <a:lnSpc>
                <a:spcPct val="90000"/>
              </a:lnSpc>
            </a:pPr>
            <a:r>
              <a:rPr lang="it-IT" sz="2000" b="1" dirty="0" smtClean="0"/>
              <a:t>I </a:t>
            </a:r>
            <a:r>
              <a:rPr lang="it-IT" sz="2000" b="1" u="sng" dirty="0" smtClean="0"/>
              <a:t>router</a:t>
            </a:r>
            <a:r>
              <a:rPr lang="it-IT" sz="2000" b="1" dirty="0" smtClean="0"/>
              <a:t> (instradatori) per lo smistamento dei dati durante il cammino fisico dei dati lungo le linee di comunicazione. Ogni router ha lo scopo primario di inviare una porzione (pacchetto) di dati proveniente da un </a:t>
            </a:r>
            <a:r>
              <a:rPr lang="it-IT" sz="2000" b="1" dirty="0" err="1" smtClean="0"/>
              <a:t>host</a:t>
            </a:r>
            <a:r>
              <a:rPr lang="it-IT" sz="2000" b="1" dirty="0" smtClean="0"/>
              <a:t> destinatario (source) verso l’</a:t>
            </a:r>
            <a:r>
              <a:rPr lang="it-IT" sz="2000" b="1" dirty="0" err="1" smtClean="0"/>
              <a:t>host</a:t>
            </a:r>
            <a:r>
              <a:rPr lang="it-IT" sz="2000" b="1" dirty="0" smtClean="0"/>
              <a:t> destinatario (</a:t>
            </a:r>
            <a:r>
              <a:rPr lang="it-IT" sz="2000" b="1" dirty="0" err="1" smtClean="0"/>
              <a:t>destination</a:t>
            </a:r>
            <a:r>
              <a:rPr lang="it-IT" sz="2000" b="1" dirty="0" smtClean="0"/>
              <a:t>)</a:t>
            </a:r>
            <a:endParaRPr lang="it-IT" sz="2000" dirty="0" smtClean="0"/>
          </a:p>
          <a:p>
            <a:pPr eaLnBrk="1" hangingPunct="1">
              <a:lnSpc>
                <a:spcPct val="90000"/>
              </a:lnSpc>
            </a:pPr>
            <a:r>
              <a:rPr lang="it-IT" sz="2400" b="1" dirty="0" smtClean="0"/>
              <a:t>Il protocollo di comunicazione:</a:t>
            </a:r>
            <a:endParaRPr lang="it-IT" sz="2400" dirty="0" smtClean="0"/>
          </a:p>
          <a:p>
            <a:pPr lvl="1" eaLnBrk="1" hangingPunct="1">
              <a:lnSpc>
                <a:spcPct val="90000"/>
              </a:lnSpc>
            </a:pPr>
            <a:r>
              <a:rPr lang="it-IT" sz="2000" b="1" dirty="0" smtClean="0"/>
              <a:t>Il TCP/IP</a:t>
            </a:r>
            <a:r>
              <a:rPr lang="it-IT" sz="2000" dirty="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it-IT" sz="3600" b="1" smtClean="0">
                <a:solidFill>
                  <a:schemeClr val="tx1"/>
                </a:solidFill>
              </a:rPr>
              <a:t>Internet </a:t>
            </a:r>
            <a:r>
              <a:rPr lang="it-IT" sz="2400" b="1" smtClean="0">
                <a:solidFill>
                  <a:schemeClr val="tx1"/>
                </a:solidFill>
              </a:rPr>
              <a:t/>
            </a:r>
            <a:br>
              <a:rPr lang="it-IT" sz="2400" b="1" smtClean="0">
                <a:solidFill>
                  <a:schemeClr val="tx1"/>
                </a:solidFill>
              </a:rPr>
            </a:br>
            <a:r>
              <a:rPr lang="it-IT" sz="2000" b="1" smtClean="0">
                <a:solidFill>
                  <a:schemeClr val="tx1"/>
                </a:solidFill>
              </a:rPr>
              <a:t>rivoluzione tecnologica e fenomeno sociale</a:t>
            </a:r>
            <a:br>
              <a:rPr lang="it-IT" sz="2000" b="1" smtClean="0">
                <a:solidFill>
                  <a:schemeClr val="tx1"/>
                </a:solidFill>
              </a:rPr>
            </a:br>
            <a:r>
              <a:rPr lang="it-IT" sz="2000" b="1" smtClean="0">
                <a:solidFill>
                  <a:schemeClr val="tx1"/>
                </a:solidFill>
              </a:rPr>
              <a:t>- le cifre di Internet - anno 2010 -</a:t>
            </a:r>
            <a:r>
              <a:rPr lang="it-IT" sz="4000" smtClean="0">
                <a:solidFill>
                  <a:schemeClr val="tx1"/>
                </a:solidFill>
              </a:rPr>
              <a:t> </a:t>
            </a:r>
          </a:p>
        </p:txBody>
      </p:sp>
      <p:sp>
        <p:nvSpPr>
          <p:cNvPr id="10243" name="Rectangle 3"/>
          <p:cNvSpPr>
            <a:spLocks noGrp="1" noChangeArrowheads="1"/>
          </p:cNvSpPr>
          <p:nvPr>
            <p:ph type="body" idx="1"/>
          </p:nvPr>
        </p:nvSpPr>
        <p:spPr>
          <a:xfrm>
            <a:off x="468313" y="1700213"/>
            <a:ext cx="8229600" cy="4724400"/>
          </a:xfrm>
        </p:spPr>
        <p:txBody>
          <a:bodyPr>
            <a:normAutofit fontScale="92500"/>
          </a:bodyPr>
          <a:lstStyle/>
          <a:p>
            <a:pPr eaLnBrk="1" hangingPunct="1">
              <a:lnSpc>
                <a:spcPct val="80000"/>
              </a:lnSpc>
            </a:pPr>
            <a:r>
              <a:rPr lang="it-IT" sz="2400" b="1" smtClean="0"/>
              <a:t>Email</a:t>
            </a:r>
            <a:r>
              <a:rPr lang="it-IT" sz="2400" smtClean="0"/>
              <a:t/>
            </a:r>
            <a:br>
              <a:rPr lang="it-IT" sz="2400" smtClean="0"/>
            </a:br>
            <a:r>
              <a:rPr lang="it-IT" sz="2400" smtClean="0"/>
              <a:t>- 90 triliardi di email inviate -  247 miliardi, la media dei messaggi al giorno</a:t>
            </a:r>
          </a:p>
          <a:p>
            <a:pPr eaLnBrk="1" hangingPunct="1">
              <a:lnSpc>
                <a:spcPct val="80000"/>
              </a:lnSpc>
            </a:pPr>
            <a:r>
              <a:rPr lang="it-IT" sz="2400" b="1" smtClean="0"/>
              <a:t>Siti Web</a:t>
            </a:r>
            <a:r>
              <a:rPr lang="it-IT" sz="2400" smtClean="0"/>
              <a:t/>
            </a:r>
            <a:br>
              <a:rPr lang="it-IT" sz="2400" smtClean="0"/>
            </a:br>
            <a:r>
              <a:rPr lang="it-IT" sz="2400" smtClean="0"/>
              <a:t>- 234 milioni il numero di Siti Web a Dicembre 2009 - - 47 milioni i nuovi siti nel 2009</a:t>
            </a:r>
          </a:p>
          <a:p>
            <a:pPr eaLnBrk="1" hangingPunct="1">
              <a:lnSpc>
                <a:spcPct val="80000"/>
              </a:lnSpc>
            </a:pPr>
            <a:r>
              <a:rPr lang="it-IT" sz="2400" b="1" smtClean="0"/>
              <a:t>Utenti Internet</a:t>
            </a:r>
            <a:r>
              <a:rPr lang="it-IT" sz="2400" smtClean="0"/>
              <a:t/>
            </a:r>
            <a:br>
              <a:rPr lang="it-IT" sz="2400" smtClean="0"/>
            </a:br>
            <a:r>
              <a:rPr lang="it-IT" sz="2400" smtClean="0"/>
              <a:t>- 1,73 miliardi nel mondo - 18% in più rispetto al 2008</a:t>
            </a:r>
            <a:br>
              <a:rPr lang="it-IT" sz="2400" smtClean="0"/>
            </a:br>
            <a:r>
              <a:rPr lang="it-IT" sz="2400" smtClean="0"/>
              <a:t>- 24% in Europa - 42% in Asia - 14,6% in USA</a:t>
            </a:r>
            <a:endParaRPr lang="it-IT" sz="2400" b="1" smtClean="0"/>
          </a:p>
          <a:p>
            <a:pPr eaLnBrk="1" hangingPunct="1">
              <a:lnSpc>
                <a:spcPct val="80000"/>
              </a:lnSpc>
            </a:pPr>
            <a:r>
              <a:rPr lang="it-IT" sz="2400" b="1" smtClean="0"/>
              <a:t>Social Media</a:t>
            </a:r>
            <a:r>
              <a:rPr lang="it-IT" sz="2400" smtClean="0"/>
              <a:t/>
            </a:r>
            <a:br>
              <a:rPr lang="it-IT" sz="2400" smtClean="0"/>
            </a:br>
            <a:r>
              <a:rPr lang="it-IT" sz="2400" smtClean="0"/>
              <a:t>- 126 milioni il numero di Blog - 350 milioni il numero di utenti Facebook</a:t>
            </a:r>
          </a:p>
          <a:p>
            <a:pPr eaLnBrk="1" hangingPunct="1">
              <a:lnSpc>
                <a:spcPct val="80000"/>
              </a:lnSpc>
            </a:pPr>
            <a:r>
              <a:rPr lang="it-IT" sz="2400" b="1" smtClean="0"/>
              <a:t>Video</a:t>
            </a:r>
            <a:r>
              <a:rPr lang="it-IT" sz="2400" smtClean="0"/>
              <a:t/>
            </a:r>
            <a:br>
              <a:rPr lang="it-IT" sz="2400" smtClean="0"/>
            </a:br>
            <a:r>
              <a:rPr lang="it-IT" sz="2400" smtClean="0"/>
              <a:t>- 1 miliardo il numero di video visualizzati al giorno su YouTube</a:t>
            </a:r>
            <a:br>
              <a:rPr lang="it-IT" sz="2400" smtClean="0"/>
            </a:br>
            <a:r>
              <a:rPr lang="it-IT" sz="2400" smtClean="0"/>
              <a:t/>
            </a:r>
            <a:br>
              <a:rPr lang="it-IT" sz="2400" smtClean="0"/>
            </a:br>
            <a:endParaRPr lang="it-IT" sz="2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it-IT" sz="3600" b="1" smtClean="0">
                <a:solidFill>
                  <a:schemeClr val="tx1"/>
                </a:solidFill>
              </a:rPr>
              <a:t>Internet </a:t>
            </a:r>
            <a:r>
              <a:rPr lang="it-IT" sz="2400" b="1" smtClean="0">
                <a:solidFill>
                  <a:schemeClr val="tx1"/>
                </a:solidFill>
              </a:rPr>
              <a:t/>
            </a:r>
            <a:br>
              <a:rPr lang="it-IT" sz="2400" b="1" smtClean="0">
                <a:solidFill>
                  <a:schemeClr val="tx1"/>
                </a:solidFill>
              </a:rPr>
            </a:br>
            <a:r>
              <a:rPr lang="it-IT" sz="2000" b="1" smtClean="0">
                <a:solidFill>
                  <a:schemeClr val="tx1"/>
                </a:solidFill>
              </a:rPr>
              <a:t>rivoluzione tecnologica e fenomeno sociale</a:t>
            </a:r>
            <a:br>
              <a:rPr lang="it-IT" sz="2000" b="1" smtClean="0">
                <a:solidFill>
                  <a:schemeClr val="tx1"/>
                </a:solidFill>
              </a:rPr>
            </a:br>
            <a:r>
              <a:rPr lang="it-IT" sz="2000" b="1" smtClean="0">
                <a:solidFill>
                  <a:schemeClr val="tx1"/>
                </a:solidFill>
              </a:rPr>
              <a:t>- le cifre di Internet - anno 2010 -</a:t>
            </a:r>
            <a:r>
              <a:rPr lang="it-IT" sz="4000" smtClean="0">
                <a:solidFill>
                  <a:schemeClr val="tx1"/>
                </a:solidFill>
              </a:rPr>
              <a:t> </a:t>
            </a:r>
          </a:p>
        </p:txBody>
      </p:sp>
      <p:sp>
        <p:nvSpPr>
          <p:cNvPr id="10243" name="Rectangle 3"/>
          <p:cNvSpPr>
            <a:spLocks noGrp="1" noChangeArrowheads="1"/>
          </p:cNvSpPr>
          <p:nvPr>
            <p:ph type="body" idx="1"/>
          </p:nvPr>
        </p:nvSpPr>
        <p:spPr>
          <a:xfrm>
            <a:off x="468313" y="1700213"/>
            <a:ext cx="8229600" cy="4724400"/>
          </a:xfrm>
        </p:spPr>
        <p:txBody>
          <a:bodyPr>
            <a:normAutofit fontScale="92500"/>
          </a:bodyPr>
          <a:lstStyle/>
          <a:p>
            <a:pPr eaLnBrk="1" hangingPunct="1">
              <a:lnSpc>
                <a:spcPct val="80000"/>
              </a:lnSpc>
            </a:pPr>
            <a:r>
              <a:rPr lang="it-IT" sz="2400" b="1" smtClean="0"/>
              <a:t>Email</a:t>
            </a:r>
            <a:r>
              <a:rPr lang="it-IT" sz="2400" smtClean="0"/>
              <a:t/>
            </a:r>
            <a:br>
              <a:rPr lang="it-IT" sz="2400" smtClean="0"/>
            </a:br>
            <a:r>
              <a:rPr lang="it-IT" sz="2400" smtClean="0"/>
              <a:t>- 90 triliardi di email inviate -  247 miliardi, la media dei messaggi al giorno</a:t>
            </a:r>
          </a:p>
          <a:p>
            <a:pPr eaLnBrk="1" hangingPunct="1">
              <a:lnSpc>
                <a:spcPct val="80000"/>
              </a:lnSpc>
            </a:pPr>
            <a:r>
              <a:rPr lang="it-IT" sz="2400" b="1" smtClean="0"/>
              <a:t>Siti Web</a:t>
            </a:r>
            <a:r>
              <a:rPr lang="it-IT" sz="2400" smtClean="0"/>
              <a:t/>
            </a:r>
            <a:br>
              <a:rPr lang="it-IT" sz="2400" smtClean="0"/>
            </a:br>
            <a:r>
              <a:rPr lang="it-IT" sz="2400" smtClean="0"/>
              <a:t>- 234 milioni il numero di Siti Web a Dicembre 2009 - - 47 milioni i nuovi siti nel 2009</a:t>
            </a:r>
          </a:p>
          <a:p>
            <a:pPr eaLnBrk="1" hangingPunct="1">
              <a:lnSpc>
                <a:spcPct val="80000"/>
              </a:lnSpc>
            </a:pPr>
            <a:r>
              <a:rPr lang="it-IT" sz="2400" b="1" smtClean="0"/>
              <a:t>Utenti Internet</a:t>
            </a:r>
            <a:r>
              <a:rPr lang="it-IT" sz="2400" smtClean="0"/>
              <a:t/>
            </a:r>
            <a:br>
              <a:rPr lang="it-IT" sz="2400" smtClean="0"/>
            </a:br>
            <a:r>
              <a:rPr lang="it-IT" sz="2400" smtClean="0"/>
              <a:t>- 1,73 miliardi nel mondo - 18% in più rispetto al 2008</a:t>
            </a:r>
            <a:br>
              <a:rPr lang="it-IT" sz="2400" smtClean="0"/>
            </a:br>
            <a:r>
              <a:rPr lang="it-IT" sz="2400" smtClean="0"/>
              <a:t>- 24% in Europa - 42% in Asia - 14,6% in USA</a:t>
            </a:r>
            <a:endParaRPr lang="it-IT" sz="2400" b="1" smtClean="0"/>
          </a:p>
          <a:p>
            <a:pPr eaLnBrk="1" hangingPunct="1">
              <a:lnSpc>
                <a:spcPct val="80000"/>
              </a:lnSpc>
            </a:pPr>
            <a:r>
              <a:rPr lang="it-IT" sz="2400" b="1" smtClean="0"/>
              <a:t>Social Media</a:t>
            </a:r>
            <a:r>
              <a:rPr lang="it-IT" sz="2400" smtClean="0"/>
              <a:t/>
            </a:r>
            <a:br>
              <a:rPr lang="it-IT" sz="2400" smtClean="0"/>
            </a:br>
            <a:r>
              <a:rPr lang="it-IT" sz="2400" smtClean="0"/>
              <a:t>- 126 milioni il numero di Blog - 350 milioni il numero di utenti Facebook</a:t>
            </a:r>
          </a:p>
          <a:p>
            <a:pPr eaLnBrk="1" hangingPunct="1">
              <a:lnSpc>
                <a:spcPct val="80000"/>
              </a:lnSpc>
            </a:pPr>
            <a:r>
              <a:rPr lang="it-IT" sz="2400" b="1" smtClean="0"/>
              <a:t>Video</a:t>
            </a:r>
            <a:r>
              <a:rPr lang="it-IT" sz="2400" smtClean="0"/>
              <a:t/>
            </a:r>
            <a:br>
              <a:rPr lang="it-IT" sz="2400" smtClean="0"/>
            </a:br>
            <a:r>
              <a:rPr lang="it-IT" sz="2400" smtClean="0"/>
              <a:t>- 1 miliardo il numero di video visualizzati al giorno su YouTube</a:t>
            </a:r>
            <a:br>
              <a:rPr lang="it-IT" sz="2400" smtClean="0"/>
            </a:br>
            <a:r>
              <a:rPr lang="it-IT" sz="2400" smtClean="0"/>
              <a:t/>
            </a:r>
            <a:br>
              <a:rPr lang="it-IT" sz="2400" smtClean="0"/>
            </a:br>
            <a:endParaRPr lang="it-IT" sz="24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olo 1"/>
          <p:cNvSpPr>
            <a:spLocks noGrp="1"/>
          </p:cNvSpPr>
          <p:nvPr>
            <p:ph type="ctrTitle"/>
          </p:nvPr>
        </p:nvSpPr>
        <p:spPr>
          <a:xfrm>
            <a:off x="539750" y="3716338"/>
            <a:ext cx="7772400" cy="1470025"/>
          </a:xfrm>
        </p:spPr>
        <p:txBody>
          <a:bodyPr/>
          <a:lstStyle/>
          <a:p>
            <a:pPr eaLnBrk="1" hangingPunct="1"/>
            <a:r>
              <a:rPr lang="it-IT" dirty="0" smtClean="0"/>
              <a:t>Reti di computer</a:t>
            </a:r>
          </a:p>
        </p:txBody>
      </p:sp>
      <p:sp>
        <p:nvSpPr>
          <p:cNvPr id="3075" name="Sottotitolo 2"/>
          <p:cNvSpPr>
            <a:spLocks noGrp="1"/>
          </p:cNvSpPr>
          <p:nvPr>
            <p:ph type="subTitle" idx="1"/>
          </p:nvPr>
        </p:nvSpPr>
        <p:spPr>
          <a:xfrm>
            <a:off x="1403350" y="620713"/>
            <a:ext cx="6400800" cy="1752600"/>
          </a:xfrm>
        </p:spPr>
        <p:txBody>
          <a:bodyPr/>
          <a:lstStyle/>
          <a:p>
            <a:pPr eaLnBrk="1" hangingPunct="1"/>
            <a:r>
              <a:rPr lang="it-IT" smtClean="0"/>
              <a:t>Corso aggiornamento interno</a:t>
            </a:r>
          </a:p>
          <a:p>
            <a:pPr eaLnBrk="1" hangingPunct="1"/>
            <a:endParaRPr lang="it-IT" smtClean="0"/>
          </a:p>
          <a:p>
            <a:pPr eaLnBrk="1" hangingPunct="1"/>
            <a:r>
              <a:rPr lang="it-IT" smtClean="0"/>
              <a:t>Da Vinci - Ripamonti</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Cos’è una Rete?</a:t>
            </a:r>
          </a:p>
        </p:txBody>
      </p:sp>
      <p:sp>
        <p:nvSpPr>
          <p:cNvPr id="4099" name="CasellaDiTesto 5"/>
          <p:cNvSpPr txBox="1">
            <a:spLocks noChangeArrowheads="1"/>
          </p:cNvSpPr>
          <p:nvPr/>
        </p:nvSpPr>
        <p:spPr bwMode="auto">
          <a:xfrm>
            <a:off x="544513" y="1341438"/>
            <a:ext cx="7988300" cy="1108075"/>
          </a:xfrm>
          <a:prstGeom prst="rect">
            <a:avLst/>
          </a:prstGeom>
          <a:noFill/>
          <a:ln w="9525">
            <a:noFill/>
            <a:miter lim="800000"/>
            <a:headEnd/>
            <a:tailEnd/>
          </a:ln>
        </p:spPr>
        <p:txBody>
          <a:bodyPr>
            <a:spAutoFit/>
          </a:bodyPr>
          <a:lstStyle/>
          <a:p>
            <a:r>
              <a:rPr lang="it-IT" sz="2400">
                <a:latin typeface="Corbel" pitchFamily="34" charset="0"/>
              </a:rPr>
              <a:t>Un insieme di dispositivi collegati tra di loro e in grado di scambiarsi informazioni.</a:t>
            </a:r>
          </a:p>
          <a:p>
            <a:endParaRPr lang="it-IT">
              <a:latin typeface="Corbel" pitchFamily="34" charset="0"/>
            </a:endParaRPr>
          </a:p>
        </p:txBody>
      </p:sp>
      <p:pic>
        <p:nvPicPr>
          <p:cNvPr id="4100" name="Immagine 7"/>
          <p:cNvPicPr>
            <a:picLocks noChangeAspect="1"/>
          </p:cNvPicPr>
          <p:nvPr/>
        </p:nvPicPr>
        <p:blipFill>
          <a:blip r:embed="rId2" cstate="print"/>
          <a:srcRect/>
          <a:stretch>
            <a:fillRect/>
          </a:stretch>
        </p:blipFill>
        <p:spPr bwMode="auto">
          <a:xfrm>
            <a:off x="7974013" y="231775"/>
            <a:ext cx="881062" cy="862013"/>
          </a:xfrm>
          <a:prstGeom prst="rect">
            <a:avLst/>
          </a:prstGeom>
          <a:noFill/>
          <a:ln w="9525">
            <a:noFill/>
            <a:miter lim="800000"/>
            <a:headEnd/>
            <a:tailEnd/>
          </a:ln>
        </p:spPr>
      </p:pic>
      <p:pic>
        <p:nvPicPr>
          <p:cNvPr id="4101" name="Immagine 1"/>
          <p:cNvPicPr>
            <a:picLocks noChangeAspect="1"/>
          </p:cNvPicPr>
          <p:nvPr/>
        </p:nvPicPr>
        <p:blipFill>
          <a:blip r:embed="rId3" cstate="print"/>
          <a:srcRect/>
          <a:stretch>
            <a:fillRect/>
          </a:stretch>
        </p:blipFill>
        <p:spPr bwMode="auto">
          <a:xfrm>
            <a:off x="2020888" y="2636838"/>
            <a:ext cx="4957762" cy="3756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 non solo </a:t>
            </a:r>
            <a:r>
              <a:rPr lang="it-IT" sz="4000" b="1" dirty="0" err="1">
                <a:ln>
                  <a:solidFill>
                    <a:schemeClr val="accent1"/>
                  </a:solidFill>
                </a:ln>
                <a:latin typeface="+mn-lt"/>
                <a:cs typeface="Arial" pitchFamily="34" charset="0"/>
              </a:rPr>
              <a:t>computers</a:t>
            </a:r>
            <a:r>
              <a:rPr lang="it-IT" sz="4000" b="1" dirty="0">
                <a:ln>
                  <a:solidFill>
                    <a:schemeClr val="accent1"/>
                  </a:solidFill>
                </a:ln>
                <a:latin typeface="+mn-lt"/>
                <a:cs typeface="Arial" pitchFamily="34" charset="0"/>
              </a:rPr>
              <a:t> …</a:t>
            </a:r>
          </a:p>
        </p:txBody>
      </p:sp>
      <p:sp>
        <p:nvSpPr>
          <p:cNvPr id="5123" name="CasellaDiTesto 5"/>
          <p:cNvSpPr txBox="1">
            <a:spLocks noChangeArrowheads="1"/>
          </p:cNvSpPr>
          <p:nvPr/>
        </p:nvSpPr>
        <p:spPr bwMode="auto">
          <a:xfrm>
            <a:off x="544513" y="1341438"/>
            <a:ext cx="7988300" cy="738187"/>
          </a:xfrm>
          <a:prstGeom prst="rect">
            <a:avLst/>
          </a:prstGeom>
          <a:noFill/>
          <a:ln w="9525">
            <a:noFill/>
            <a:miter lim="800000"/>
            <a:headEnd/>
            <a:tailEnd/>
          </a:ln>
        </p:spPr>
        <p:txBody>
          <a:bodyPr>
            <a:spAutoFit/>
          </a:bodyPr>
          <a:lstStyle/>
          <a:p>
            <a:r>
              <a:rPr lang="it-IT" sz="2400">
                <a:latin typeface="Corbel" pitchFamily="34" charset="0"/>
              </a:rPr>
              <a:t>Di una </a:t>
            </a:r>
            <a:r>
              <a:rPr lang="it-IT" sz="2400">
                <a:solidFill>
                  <a:srgbClr val="C00000"/>
                </a:solidFill>
                <a:latin typeface="Corbel" pitchFamily="34" charset="0"/>
              </a:rPr>
              <a:t>Rete</a:t>
            </a:r>
            <a:r>
              <a:rPr lang="it-IT" sz="2400">
                <a:latin typeface="Corbel" pitchFamily="34" charset="0"/>
              </a:rPr>
              <a:t> possono far parte:</a:t>
            </a:r>
          </a:p>
          <a:p>
            <a:endParaRPr lang="it-IT">
              <a:latin typeface="Corbel" pitchFamily="34" charset="0"/>
            </a:endParaRPr>
          </a:p>
        </p:txBody>
      </p:sp>
      <p:sp>
        <p:nvSpPr>
          <p:cNvPr id="5124" name="CasellaDiTesto 1"/>
          <p:cNvSpPr txBox="1">
            <a:spLocks noChangeArrowheads="1"/>
          </p:cNvSpPr>
          <p:nvPr/>
        </p:nvSpPr>
        <p:spPr bwMode="auto">
          <a:xfrm>
            <a:off x="684213" y="2205038"/>
            <a:ext cx="7920037" cy="2862322"/>
          </a:xfrm>
          <a:prstGeom prst="rect">
            <a:avLst/>
          </a:prstGeom>
          <a:noFill/>
          <a:ln w="9525">
            <a:noFill/>
            <a:miter lim="800000"/>
            <a:headEnd/>
            <a:tailEnd/>
          </a:ln>
        </p:spPr>
        <p:txBody>
          <a:bodyPr>
            <a:spAutoFit/>
          </a:bodyPr>
          <a:lstStyle/>
          <a:p>
            <a:pPr marL="285750" indent="-285750">
              <a:buFont typeface="Arial" charset="0"/>
              <a:buChar char="•"/>
            </a:pPr>
            <a:r>
              <a:rPr lang="it-IT" dirty="0" err="1">
                <a:latin typeface="Corbel" pitchFamily="34" charset="0"/>
              </a:rPr>
              <a:t>Switches</a:t>
            </a:r>
            <a:endParaRPr lang="it-IT" dirty="0">
              <a:latin typeface="Corbel" pitchFamily="34" charset="0"/>
            </a:endParaRPr>
          </a:p>
          <a:p>
            <a:pPr marL="285750" indent="-285750">
              <a:buFont typeface="Arial" charset="0"/>
              <a:buChar char="•"/>
            </a:pPr>
            <a:r>
              <a:rPr lang="it-IT" dirty="0" err="1">
                <a:latin typeface="Corbel" pitchFamily="34" charset="0"/>
              </a:rPr>
              <a:t>Routers</a:t>
            </a:r>
            <a:endParaRPr lang="it-IT" dirty="0">
              <a:latin typeface="Corbel" pitchFamily="34" charset="0"/>
            </a:endParaRPr>
          </a:p>
          <a:p>
            <a:pPr marL="285750" indent="-285750">
              <a:buFont typeface="Arial" charset="0"/>
              <a:buChar char="•"/>
            </a:pPr>
            <a:r>
              <a:rPr lang="it-IT" dirty="0">
                <a:latin typeface="Corbel" pitchFamily="34" charset="0"/>
              </a:rPr>
              <a:t>Server</a:t>
            </a:r>
          </a:p>
          <a:p>
            <a:pPr marL="285750" indent="-285750">
              <a:buFont typeface="Arial" charset="0"/>
              <a:buChar char="•"/>
            </a:pPr>
            <a:r>
              <a:rPr lang="it-IT" dirty="0">
                <a:latin typeface="Corbel" pitchFamily="34" charset="0"/>
              </a:rPr>
              <a:t>Stampanti</a:t>
            </a:r>
          </a:p>
          <a:p>
            <a:pPr marL="285750" indent="-285750">
              <a:buFont typeface="Arial" charset="0"/>
              <a:buChar char="•"/>
            </a:pPr>
            <a:r>
              <a:rPr lang="it-IT" dirty="0">
                <a:latin typeface="Corbel" pitchFamily="34" charset="0"/>
              </a:rPr>
              <a:t>Centralini telefonici (su IP)</a:t>
            </a:r>
          </a:p>
          <a:p>
            <a:pPr marL="285750" indent="-285750">
              <a:buFont typeface="Arial" charset="0"/>
              <a:buChar char="•"/>
            </a:pPr>
            <a:r>
              <a:rPr lang="it-IT" dirty="0">
                <a:latin typeface="Corbel" pitchFamily="34" charset="0"/>
              </a:rPr>
              <a:t>Telefoni</a:t>
            </a:r>
          </a:p>
          <a:p>
            <a:pPr marL="285750" indent="-285750">
              <a:buFont typeface="Arial" charset="0"/>
              <a:buChar char="•"/>
            </a:pPr>
            <a:r>
              <a:rPr lang="it-IT" dirty="0" err="1" smtClean="0">
                <a:latin typeface="Corbel" pitchFamily="34" charset="0"/>
              </a:rPr>
              <a:t>Tablets</a:t>
            </a:r>
            <a:endParaRPr lang="it-IT" dirty="0">
              <a:latin typeface="Corbel" pitchFamily="34" charset="0"/>
            </a:endParaRPr>
          </a:p>
          <a:p>
            <a:pPr marL="285750" indent="-285750">
              <a:buFont typeface="Arial" charset="0"/>
              <a:buChar char="•"/>
            </a:pPr>
            <a:r>
              <a:rPr lang="it-IT" dirty="0" err="1">
                <a:latin typeface="Corbel" pitchFamily="34" charset="0"/>
              </a:rPr>
              <a:t>Computers</a:t>
            </a:r>
            <a:r>
              <a:rPr lang="it-IT" dirty="0">
                <a:latin typeface="Corbel" pitchFamily="34" charset="0"/>
              </a:rPr>
              <a:t> (fissi o mobili)</a:t>
            </a:r>
          </a:p>
          <a:p>
            <a:pPr marL="285750" indent="-285750">
              <a:buFont typeface="Arial" charset="0"/>
              <a:buChar char="•"/>
            </a:pPr>
            <a:r>
              <a:rPr lang="it-IT" dirty="0">
                <a:latin typeface="Corbel" pitchFamily="34" charset="0"/>
              </a:rPr>
              <a:t>Ecc.</a:t>
            </a:r>
          </a:p>
          <a:p>
            <a:pPr marL="285750" indent="-285750">
              <a:buFont typeface="Arial" charset="0"/>
              <a:buChar char="•"/>
            </a:pPr>
            <a:endParaRPr lang="it-IT" dirty="0">
              <a:latin typeface="Corbel" pitchFamily="34" charset="0"/>
            </a:endParaRPr>
          </a:p>
        </p:txBody>
      </p:sp>
      <p:sp>
        <p:nvSpPr>
          <p:cNvPr id="5125" name="CasellaDiTesto 4"/>
          <p:cNvSpPr txBox="1">
            <a:spLocks noChangeArrowheads="1"/>
          </p:cNvSpPr>
          <p:nvPr/>
        </p:nvSpPr>
        <p:spPr bwMode="auto">
          <a:xfrm>
            <a:off x="684213" y="5343525"/>
            <a:ext cx="7986712" cy="739775"/>
          </a:xfrm>
          <a:prstGeom prst="rect">
            <a:avLst/>
          </a:prstGeom>
          <a:noFill/>
          <a:ln w="9525">
            <a:noFill/>
            <a:miter lim="800000"/>
            <a:headEnd/>
            <a:tailEnd/>
          </a:ln>
        </p:spPr>
        <p:txBody>
          <a:bodyPr>
            <a:spAutoFit/>
          </a:bodyPr>
          <a:lstStyle/>
          <a:p>
            <a:r>
              <a:rPr lang="it-IT" sz="2400">
                <a:latin typeface="Corbel" pitchFamily="34" charset="0"/>
              </a:rPr>
              <a:t>Quindi qualsiasi apparecchiatura in grado di accedervi!</a:t>
            </a:r>
          </a:p>
          <a:p>
            <a:endParaRPr lang="it-IT">
              <a:latin typeface="Corbel" pitchFamily="34" charset="0"/>
            </a:endParaRPr>
          </a:p>
        </p:txBody>
      </p:sp>
      <p:pic>
        <p:nvPicPr>
          <p:cNvPr id="5126" name="Immagine 6"/>
          <p:cNvPicPr>
            <a:picLocks noChangeAspect="1"/>
          </p:cNvPicPr>
          <p:nvPr/>
        </p:nvPicPr>
        <p:blipFill>
          <a:blip r:embed="rId2" cstate="print"/>
          <a:srcRect/>
          <a:stretch>
            <a:fillRect/>
          </a:stretch>
        </p:blipFill>
        <p:spPr bwMode="auto">
          <a:xfrm>
            <a:off x="7974013" y="231775"/>
            <a:ext cx="881062" cy="862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Tipologie di Rete</a:t>
            </a:r>
          </a:p>
        </p:txBody>
      </p:sp>
      <p:sp>
        <p:nvSpPr>
          <p:cNvPr id="6147" name="CasellaDiTesto 5"/>
          <p:cNvSpPr txBox="1">
            <a:spLocks noChangeArrowheads="1"/>
          </p:cNvSpPr>
          <p:nvPr/>
        </p:nvSpPr>
        <p:spPr bwMode="auto">
          <a:xfrm>
            <a:off x="544513" y="1341438"/>
            <a:ext cx="7988300" cy="3970337"/>
          </a:xfrm>
          <a:prstGeom prst="rect">
            <a:avLst/>
          </a:prstGeom>
          <a:noFill/>
          <a:ln w="9525">
            <a:noFill/>
            <a:miter lim="800000"/>
            <a:headEnd/>
            <a:tailEnd/>
          </a:ln>
        </p:spPr>
        <p:txBody>
          <a:bodyPr>
            <a:spAutoFit/>
          </a:bodyPr>
          <a:lstStyle/>
          <a:p>
            <a:pPr marL="342900" indent="-342900">
              <a:buFont typeface="Arial" charset="0"/>
              <a:buChar char="•"/>
            </a:pPr>
            <a:r>
              <a:rPr lang="it-IT" sz="2400">
                <a:solidFill>
                  <a:srgbClr val="C00000"/>
                </a:solidFill>
                <a:latin typeface="Corbel" pitchFamily="34" charset="0"/>
              </a:rPr>
              <a:t>LAN</a:t>
            </a:r>
            <a:r>
              <a:rPr lang="it-IT" sz="2400">
                <a:latin typeface="Corbel" pitchFamily="34" charset="0"/>
              </a:rPr>
              <a:t> (</a:t>
            </a:r>
            <a:r>
              <a:rPr lang="it-IT" sz="2400">
                <a:solidFill>
                  <a:srgbClr val="C00000"/>
                </a:solidFill>
                <a:latin typeface="Corbel" pitchFamily="34" charset="0"/>
              </a:rPr>
              <a:t>L</a:t>
            </a:r>
            <a:r>
              <a:rPr lang="it-IT" sz="2400">
                <a:latin typeface="Corbel" pitchFamily="34" charset="0"/>
              </a:rPr>
              <a:t>ocal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di piccole dimensioni con estensione compresa tra una o poche stanze oppure uno o pochi edifici. Sono tecnicamente semplici e le più diffuse.</a:t>
            </a:r>
          </a:p>
          <a:p>
            <a:pPr marL="342900" indent="-342900">
              <a:buFont typeface="Arial" charset="0"/>
              <a:buChar char="•"/>
            </a:pPr>
            <a:endParaRPr lang="it-IT">
              <a:latin typeface="Corbel" pitchFamily="34" charset="0"/>
            </a:endParaRPr>
          </a:p>
          <a:p>
            <a:pPr marL="342900" indent="-342900">
              <a:buFont typeface="Arial" charset="0"/>
              <a:buChar char="•"/>
            </a:pPr>
            <a:r>
              <a:rPr lang="it-IT" sz="2400">
                <a:solidFill>
                  <a:srgbClr val="C00000"/>
                </a:solidFill>
                <a:latin typeface="Corbel" pitchFamily="34" charset="0"/>
              </a:rPr>
              <a:t>MAN</a:t>
            </a:r>
            <a:r>
              <a:rPr lang="it-IT" sz="2400">
                <a:latin typeface="Corbel" pitchFamily="34" charset="0"/>
              </a:rPr>
              <a:t> (</a:t>
            </a:r>
            <a:r>
              <a:rPr lang="it-IT" sz="2400">
                <a:solidFill>
                  <a:srgbClr val="C00000"/>
                </a:solidFill>
                <a:latin typeface="Corbel" pitchFamily="34" charset="0"/>
              </a:rPr>
              <a:t>M</a:t>
            </a:r>
            <a:r>
              <a:rPr lang="it-IT" sz="2400">
                <a:latin typeface="Corbel" pitchFamily="34" charset="0"/>
              </a:rPr>
              <a:t>etropolitan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la cui estensione geografica copre un’area metropolitana. Sono poco diffuse, in genere appannaggio di Services Provider (es. Fastweb). In genere concettualmente omogenee  e tecnicamente poco complesse.</a:t>
            </a:r>
          </a:p>
          <a:p>
            <a:pPr marL="342900" indent="-342900">
              <a:buFont typeface="Arial" charset="0"/>
              <a:buChar char="•"/>
            </a:pPr>
            <a:endParaRPr lang="it-IT">
              <a:latin typeface="Corbel" pitchFamily="34" charset="0"/>
            </a:endParaRPr>
          </a:p>
          <a:p>
            <a:pPr marL="342900" indent="-342900">
              <a:buFont typeface="Arial" charset="0"/>
              <a:buChar char="•"/>
            </a:pPr>
            <a:r>
              <a:rPr lang="it-IT" sz="2400">
                <a:solidFill>
                  <a:srgbClr val="C00000"/>
                </a:solidFill>
                <a:latin typeface="Corbel" pitchFamily="34" charset="0"/>
              </a:rPr>
              <a:t>WAN</a:t>
            </a:r>
            <a:r>
              <a:rPr lang="it-IT" sz="2400">
                <a:latin typeface="Corbel" pitchFamily="34" charset="0"/>
              </a:rPr>
              <a:t> (</a:t>
            </a:r>
            <a:r>
              <a:rPr lang="it-IT" sz="2400">
                <a:solidFill>
                  <a:srgbClr val="C00000"/>
                </a:solidFill>
                <a:latin typeface="Corbel" pitchFamily="34" charset="0"/>
              </a:rPr>
              <a:t>W</a:t>
            </a:r>
            <a:r>
              <a:rPr lang="it-IT" sz="2400">
                <a:latin typeface="Corbel" pitchFamily="34" charset="0"/>
              </a:rPr>
              <a:t>ide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geograficamente molto estese, fino a livello planetario (es. Internet). In genere concettualmente eterogenee, tecnicamente molto complesse, composte da molte reti in  grado di interagire tra loro.</a:t>
            </a:r>
          </a:p>
        </p:txBody>
      </p:sp>
      <p:pic>
        <p:nvPicPr>
          <p:cNvPr id="6148" name="Picture 2"/>
          <p:cNvPicPr>
            <a:picLocks noChangeAspect="1" noChangeArrowheads="1"/>
          </p:cNvPicPr>
          <p:nvPr/>
        </p:nvPicPr>
        <p:blipFill>
          <a:blip r:embed="rId2" cstate="print"/>
          <a:srcRect/>
          <a:stretch>
            <a:fillRect/>
          </a:stretch>
        </p:blipFill>
        <p:spPr bwMode="auto">
          <a:xfrm>
            <a:off x="7956550" y="233363"/>
            <a:ext cx="884238" cy="858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r>
              <a:rPr lang="it-IT" sz="3600" b="1" smtClean="0">
                <a:solidFill>
                  <a:schemeClr val="tx1"/>
                </a:solidFill>
              </a:rPr>
              <a:t>Internet </a:t>
            </a:r>
            <a:r>
              <a:rPr lang="it-IT" sz="2400" b="1" smtClean="0">
                <a:solidFill>
                  <a:schemeClr val="tx1"/>
                </a:solidFill>
              </a:rPr>
              <a:t/>
            </a:r>
            <a:br>
              <a:rPr lang="it-IT" sz="2400" b="1" smtClean="0">
                <a:solidFill>
                  <a:schemeClr val="tx1"/>
                </a:solidFill>
              </a:rPr>
            </a:br>
            <a:r>
              <a:rPr lang="it-IT" sz="2000" b="1" smtClean="0">
                <a:solidFill>
                  <a:schemeClr val="tx1"/>
                </a:solidFill>
              </a:rPr>
              <a:t>rivoluzione tecnologica e fenomeno sociale</a:t>
            </a:r>
            <a:br>
              <a:rPr lang="it-IT" sz="2000" b="1" smtClean="0">
                <a:solidFill>
                  <a:schemeClr val="tx1"/>
                </a:solidFill>
              </a:rPr>
            </a:br>
            <a:r>
              <a:rPr lang="it-IT" sz="2000" b="1" smtClean="0">
                <a:solidFill>
                  <a:schemeClr val="tx1"/>
                </a:solidFill>
              </a:rPr>
              <a:t>- le cifre di Internet - anno 2010 -</a:t>
            </a:r>
            <a:r>
              <a:rPr lang="it-IT" sz="4000" smtClean="0">
                <a:solidFill>
                  <a:schemeClr val="tx1"/>
                </a:solidFill>
              </a:rPr>
              <a:t> </a:t>
            </a:r>
          </a:p>
        </p:txBody>
      </p:sp>
      <p:sp>
        <p:nvSpPr>
          <p:cNvPr id="10243" name="Rectangle 3"/>
          <p:cNvSpPr>
            <a:spLocks noGrp="1" noChangeArrowheads="1"/>
          </p:cNvSpPr>
          <p:nvPr>
            <p:ph type="body" idx="1"/>
          </p:nvPr>
        </p:nvSpPr>
        <p:spPr>
          <a:xfrm>
            <a:off x="468313" y="1700213"/>
            <a:ext cx="8229600" cy="4724400"/>
          </a:xfrm>
        </p:spPr>
        <p:txBody>
          <a:bodyPr>
            <a:normAutofit fontScale="92500"/>
          </a:bodyPr>
          <a:lstStyle/>
          <a:p>
            <a:pPr eaLnBrk="1" hangingPunct="1">
              <a:lnSpc>
                <a:spcPct val="80000"/>
              </a:lnSpc>
            </a:pPr>
            <a:r>
              <a:rPr lang="it-IT" sz="2400" b="1" smtClean="0"/>
              <a:t>Email</a:t>
            </a:r>
            <a:r>
              <a:rPr lang="it-IT" sz="2400" smtClean="0"/>
              <a:t/>
            </a:r>
            <a:br>
              <a:rPr lang="it-IT" sz="2400" smtClean="0"/>
            </a:br>
            <a:r>
              <a:rPr lang="it-IT" sz="2400" smtClean="0"/>
              <a:t>- 90 triliardi di email inviate -  247 miliardi, la media dei messaggi al giorno</a:t>
            </a:r>
          </a:p>
          <a:p>
            <a:pPr eaLnBrk="1" hangingPunct="1">
              <a:lnSpc>
                <a:spcPct val="80000"/>
              </a:lnSpc>
            </a:pPr>
            <a:r>
              <a:rPr lang="it-IT" sz="2400" b="1" smtClean="0"/>
              <a:t>Siti Web</a:t>
            </a:r>
            <a:r>
              <a:rPr lang="it-IT" sz="2400" smtClean="0"/>
              <a:t/>
            </a:r>
            <a:br>
              <a:rPr lang="it-IT" sz="2400" smtClean="0"/>
            </a:br>
            <a:r>
              <a:rPr lang="it-IT" sz="2400" smtClean="0"/>
              <a:t>- 234 milioni il numero di Siti Web a Dicembre 2009 - - 47 milioni i nuovi siti nel 2009</a:t>
            </a:r>
          </a:p>
          <a:p>
            <a:pPr eaLnBrk="1" hangingPunct="1">
              <a:lnSpc>
                <a:spcPct val="80000"/>
              </a:lnSpc>
            </a:pPr>
            <a:r>
              <a:rPr lang="it-IT" sz="2400" b="1" smtClean="0"/>
              <a:t>Utenti Internet</a:t>
            </a:r>
            <a:r>
              <a:rPr lang="it-IT" sz="2400" smtClean="0"/>
              <a:t/>
            </a:r>
            <a:br>
              <a:rPr lang="it-IT" sz="2400" smtClean="0"/>
            </a:br>
            <a:r>
              <a:rPr lang="it-IT" sz="2400" smtClean="0"/>
              <a:t>- 1,73 miliardi nel mondo - 18% in più rispetto al 2008</a:t>
            </a:r>
            <a:br>
              <a:rPr lang="it-IT" sz="2400" smtClean="0"/>
            </a:br>
            <a:r>
              <a:rPr lang="it-IT" sz="2400" smtClean="0"/>
              <a:t>- 24% in Europa - 42% in Asia - 14,6% in USA</a:t>
            </a:r>
            <a:endParaRPr lang="it-IT" sz="2400" b="1" smtClean="0"/>
          </a:p>
          <a:p>
            <a:pPr eaLnBrk="1" hangingPunct="1">
              <a:lnSpc>
                <a:spcPct val="80000"/>
              </a:lnSpc>
            </a:pPr>
            <a:r>
              <a:rPr lang="it-IT" sz="2400" b="1" smtClean="0"/>
              <a:t>Social Media</a:t>
            </a:r>
            <a:r>
              <a:rPr lang="it-IT" sz="2400" smtClean="0"/>
              <a:t/>
            </a:r>
            <a:br>
              <a:rPr lang="it-IT" sz="2400" smtClean="0"/>
            </a:br>
            <a:r>
              <a:rPr lang="it-IT" sz="2400" smtClean="0"/>
              <a:t>- 126 milioni il numero di Blog - 350 milioni il numero di utenti Facebook</a:t>
            </a:r>
          </a:p>
          <a:p>
            <a:pPr eaLnBrk="1" hangingPunct="1">
              <a:lnSpc>
                <a:spcPct val="80000"/>
              </a:lnSpc>
            </a:pPr>
            <a:r>
              <a:rPr lang="it-IT" sz="2400" b="1" smtClean="0"/>
              <a:t>Video</a:t>
            </a:r>
            <a:r>
              <a:rPr lang="it-IT" sz="2400" smtClean="0"/>
              <a:t/>
            </a:r>
            <a:br>
              <a:rPr lang="it-IT" sz="2400" smtClean="0"/>
            </a:br>
            <a:r>
              <a:rPr lang="it-IT" sz="2400" smtClean="0"/>
              <a:t>- 1 miliardo il numero di video visualizzati al giorno su YouTube</a:t>
            </a:r>
            <a:br>
              <a:rPr lang="it-IT" sz="2400" smtClean="0"/>
            </a:br>
            <a:r>
              <a:rPr lang="it-IT" sz="2400" smtClean="0"/>
              <a:t/>
            </a:r>
            <a:br>
              <a:rPr lang="it-IT" sz="2400" smtClean="0"/>
            </a:br>
            <a:endParaRPr lang="it-IT"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it-IT" smtClean="0"/>
              <a:t>Cos’è una rete ?</a:t>
            </a:r>
          </a:p>
        </p:txBody>
      </p:sp>
      <p:sp>
        <p:nvSpPr>
          <p:cNvPr id="11267" name="Rectangle 3"/>
          <p:cNvSpPr>
            <a:spLocks noGrp="1" noChangeArrowheads="1"/>
          </p:cNvSpPr>
          <p:nvPr>
            <p:ph type="body" idx="1"/>
          </p:nvPr>
        </p:nvSpPr>
        <p:spPr>
          <a:xfrm>
            <a:off x="468313" y="1773238"/>
            <a:ext cx="8229600" cy="3535362"/>
          </a:xfrm>
        </p:spPr>
        <p:txBody>
          <a:bodyPr/>
          <a:lstStyle/>
          <a:p>
            <a:pPr eaLnBrk="1" hangingPunct="1">
              <a:lnSpc>
                <a:spcPct val="90000"/>
              </a:lnSpc>
            </a:pPr>
            <a:r>
              <a:rPr lang="it-IT" sz="2400" smtClean="0"/>
              <a:t>Una rete è un “insieme di calcolatori </a:t>
            </a:r>
            <a:r>
              <a:rPr lang="it-IT" sz="2400" i="1" smtClean="0"/>
              <a:t>autonomi </a:t>
            </a:r>
            <a:r>
              <a:rPr lang="it-IT" sz="2400" smtClean="0"/>
              <a:t>collegati</a:t>
            </a:r>
            <a:r>
              <a:rPr lang="it-IT" sz="2400" i="1" smtClean="0"/>
              <a:t> </a:t>
            </a:r>
            <a:r>
              <a:rPr lang="it-IT" sz="2400" smtClean="0"/>
              <a:t>fra loro”</a:t>
            </a:r>
          </a:p>
          <a:p>
            <a:pPr eaLnBrk="1" hangingPunct="1">
              <a:lnSpc>
                <a:spcPct val="90000"/>
              </a:lnSpc>
            </a:pPr>
            <a:endParaRPr lang="it-IT" sz="2400" smtClean="0"/>
          </a:p>
          <a:p>
            <a:pPr lvl="1" eaLnBrk="1" hangingPunct="1">
              <a:lnSpc>
                <a:spcPct val="90000"/>
              </a:lnSpc>
              <a:buFont typeface="Wingdings" pitchFamily="2" charset="2"/>
              <a:buNone/>
            </a:pPr>
            <a:r>
              <a:rPr lang="it-IT" sz="2000" smtClean="0"/>
              <a:t>I Vantaggi delle reti:</a:t>
            </a:r>
          </a:p>
          <a:p>
            <a:pPr lvl="1" eaLnBrk="1" hangingPunct="1">
              <a:lnSpc>
                <a:spcPct val="90000"/>
              </a:lnSpc>
            </a:pPr>
            <a:r>
              <a:rPr lang="it-IT" sz="2000" smtClean="0"/>
              <a:t>un nuovo mezzo di comunicazione </a:t>
            </a:r>
            <a:r>
              <a:rPr lang="it-IT" sz="2000" i="1" smtClean="0"/>
              <a:t>(email, videoconferenze, chat, socialnetwork,...)</a:t>
            </a:r>
            <a:endParaRPr lang="it-IT" sz="2000" smtClean="0"/>
          </a:p>
          <a:p>
            <a:pPr lvl="1" eaLnBrk="1" hangingPunct="1">
              <a:lnSpc>
                <a:spcPct val="90000"/>
              </a:lnSpc>
            </a:pPr>
            <a:r>
              <a:rPr lang="it-IT" sz="2000" smtClean="0"/>
              <a:t>condivisione di risorse </a:t>
            </a:r>
            <a:r>
              <a:rPr lang="it-IT" sz="2000" i="1" smtClean="0"/>
              <a:t>(stampanti condivise, editing collaborativo, ...)</a:t>
            </a:r>
            <a:endParaRPr lang="it-IT" sz="2000" smtClean="0"/>
          </a:p>
          <a:p>
            <a:pPr lvl="1" eaLnBrk="1" hangingPunct="1">
              <a:lnSpc>
                <a:spcPct val="90000"/>
              </a:lnSpc>
            </a:pPr>
            <a:r>
              <a:rPr lang="it-IT" sz="2000" smtClean="0"/>
              <a:t>maggiore affidabilità: ad esempio se una stampante non e’ disponibile o non funziona, può essere possibile usarne un’altra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 non solo </a:t>
            </a:r>
            <a:r>
              <a:rPr lang="it-IT" sz="4000" b="1" dirty="0" err="1">
                <a:ln>
                  <a:solidFill>
                    <a:schemeClr val="accent1"/>
                  </a:solidFill>
                </a:ln>
                <a:latin typeface="+mn-lt"/>
                <a:cs typeface="Arial" pitchFamily="34" charset="0"/>
              </a:rPr>
              <a:t>computers</a:t>
            </a:r>
            <a:r>
              <a:rPr lang="it-IT" sz="4000" b="1" dirty="0">
                <a:ln>
                  <a:solidFill>
                    <a:schemeClr val="accent1"/>
                  </a:solidFill>
                </a:ln>
                <a:latin typeface="+mn-lt"/>
                <a:cs typeface="Arial" pitchFamily="34" charset="0"/>
              </a:rPr>
              <a:t> …</a:t>
            </a:r>
          </a:p>
        </p:txBody>
      </p:sp>
      <p:sp>
        <p:nvSpPr>
          <p:cNvPr id="5123" name="CasellaDiTesto 5"/>
          <p:cNvSpPr txBox="1">
            <a:spLocks noChangeArrowheads="1"/>
          </p:cNvSpPr>
          <p:nvPr/>
        </p:nvSpPr>
        <p:spPr bwMode="auto">
          <a:xfrm>
            <a:off x="544513" y="1341438"/>
            <a:ext cx="7988300" cy="738187"/>
          </a:xfrm>
          <a:prstGeom prst="rect">
            <a:avLst/>
          </a:prstGeom>
          <a:noFill/>
          <a:ln w="9525">
            <a:noFill/>
            <a:miter lim="800000"/>
            <a:headEnd/>
            <a:tailEnd/>
          </a:ln>
        </p:spPr>
        <p:txBody>
          <a:bodyPr>
            <a:spAutoFit/>
          </a:bodyPr>
          <a:lstStyle/>
          <a:p>
            <a:r>
              <a:rPr lang="it-IT" sz="2400">
                <a:latin typeface="Corbel" pitchFamily="34" charset="0"/>
              </a:rPr>
              <a:t>Di una </a:t>
            </a:r>
            <a:r>
              <a:rPr lang="it-IT" sz="2400">
                <a:solidFill>
                  <a:srgbClr val="C00000"/>
                </a:solidFill>
                <a:latin typeface="Corbel" pitchFamily="34" charset="0"/>
              </a:rPr>
              <a:t>Rete</a:t>
            </a:r>
            <a:r>
              <a:rPr lang="it-IT" sz="2400">
                <a:latin typeface="Corbel" pitchFamily="34" charset="0"/>
              </a:rPr>
              <a:t> possono far parte:</a:t>
            </a:r>
          </a:p>
          <a:p>
            <a:endParaRPr lang="it-IT">
              <a:latin typeface="Corbel" pitchFamily="34" charset="0"/>
            </a:endParaRPr>
          </a:p>
        </p:txBody>
      </p:sp>
      <p:sp>
        <p:nvSpPr>
          <p:cNvPr id="5124" name="CasellaDiTesto 1"/>
          <p:cNvSpPr txBox="1">
            <a:spLocks noChangeArrowheads="1"/>
          </p:cNvSpPr>
          <p:nvPr/>
        </p:nvSpPr>
        <p:spPr bwMode="auto">
          <a:xfrm>
            <a:off x="684213" y="2205038"/>
            <a:ext cx="7920037" cy="2862322"/>
          </a:xfrm>
          <a:prstGeom prst="rect">
            <a:avLst/>
          </a:prstGeom>
          <a:noFill/>
          <a:ln w="9525">
            <a:noFill/>
            <a:miter lim="800000"/>
            <a:headEnd/>
            <a:tailEnd/>
          </a:ln>
        </p:spPr>
        <p:txBody>
          <a:bodyPr>
            <a:spAutoFit/>
          </a:bodyPr>
          <a:lstStyle/>
          <a:p>
            <a:pPr marL="285750" indent="-285750">
              <a:buFont typeface="Arial" charset="0"/>
              <a:buChar char="•"/>
            </a:pPr>
            <a:r>
              <a:rPr lang="it-IT" dirty="0" err="1">
                <a:latin typeface="Corbel" pitchFamily="34" charset="0"/>
              </a:rPr>
              <a:t>Switches</a:t>
            </a:r>
            <a:endParaRPr lang="it-IT" dirty="0">
              <a:latin typeface="Corbel" pitchFamily="34" charset="0"/>
            </a:endParaRPr>
          </a:p>
          <a:p>
            <a:pPr marL="285750" indent="-285750">
              <a:buFont typeface="Arial" charset="0"/>
              <a:buChar char="•"/>
            </a:pPr>
            <a:r>
              <a:rPr lang="it-IT" dirty="0" err="1">
                <a:latin typeface="Corbel" pitchFamily="34" charset="0"/>
              </a:rPr>
              <a:t>Routers</a:t>
            </a:r>
            <a:endParaRPr lang="it-IT" dirty="0">
              <a:latin typeface="Corbel" pitchFamily="34" charset="0"/>
            </a:endParaRPr>
          </a:p>
          <a:p>
            <a:pPr marL="285750" indent="-285750">
              <a:buFont typeface="Arial" charset="0"/>
              <a:buChar char="•"/>
            </a:pPr>
            <a:r>
              <a:rPr lang="it-IT" dirty="0">
                <a:latin typeface="Corbel" pitchFamily="34" charset="0"/>
              </a:rPr>
              <a:t>Server</a:t>
            </a:r>
          </a:p>
          <a:p>
            <a:pPr marL="285750" indent="-285750">
              <a:buFont typeface="Arial" charset="0"/>
              <a:buChar char="•"/>
            </a:pPr>
            <a:r>
              <a:rPr lang="it-IT" dirty="0">
                <a:latin typeface="Corbel" pitchFamily="34" charset="0"/>
              </a:rPr>
              <a:t>Stampanti</a:t>
            </a:r>
          </a:p>
          <a:p>
            <a:pPr marL="285750" indent="-285750">
              <a:buFont typeface="Arial" charset="0"/>
              <a:buChar char="•"/>
            </a:pPr>
            <a:r>
              <a:rPr lang="it-IT" dirty="0">
                <a:latin typeface="Corbel" pitchFamily="34" charset="0"/>
              </a:rPr>
              <a:t>Centralini telefonici (su IP)</a:t>
            </a:r>
          </a:p>
          <a:p>
            <a:pPr marL="285750" indent="-285750">
              <a:buFont typeface="Arial" charset="0"/>
              <a:buChar char="•"/>
            </a:pPr>
            <a:r>
              <a:rPr lang="it-IT" dirty="0">
                <a:latin typeface="Corbel" pitchFamily="34" charset="0"/>
              </a:rPr>
              <a:t>Telefoni</a:t>
            </a:r>
          </a:p>
          <a:p>
            <a:pPr marL="285750" indent="-285750">
              <a:buFont typeface="Arial" charset="0"/>
              <a:buChar char="•"/>
            </a:pPr>
            <a:r>
              <a:rPr lang="it-IT" dirty="0" err="1" smtClean="0">
                <a:latin typeface="Corbel" pitchFamily="34" charset="0"/>
              </a:rPr>
              <a:t>Tablets</a:t>
            </a:r>
            <a:endParaRPr lang="it-IT" dirty="0">
              <a:latin typeface="Corbel" pitchFamily="34" charset="0"/>
            </a:endParaRPr>
          </a:p>
          <a:p>
            <a:pPr marL="285750" indent="-285750">
              <a:buFont typeface="Arial" charset="0"/>
              <a:buChar char="•"/>
            </a:pPr>
            <a:r>
              <a:rPr lang="it-IT" dirty="0" err="1">
                <a:latin typeface="Corbel" pitchFamily="34" charset="0"/>
              </a:rPr>
              <a:t>Computers</a:t>
            </a:r>
            <a:r>
              <a:rPr lang="it-IT" dirty="0">
                <a:latin typeface="Corbel" pitchFamily="34" charset="0"/>
              </a:rPr>
              <a:t> (fissi o mobili)</a:t>
            </a:r>
          </a:p>
          <a:p>
            <a:pPr marL="285750" indent="-285750">
              <a:buFont typeface="Arial" charset="0"/>
              <a:buChar char="•"/>
            </a:pPr>
            <a:r>
              <a:rPr lang="it-IT" dirty="0">
                <a:latin typeface="Corbel" pitchFamily="34" charset="0"/>
              </a:rPr>
              <a:t>Ecc.</a:t>
            </a:r>
          </a:p>
          <a:p>
            <a:pPr marL="285750" indent="-285750">
              <a:buFont typeface="Arial" charset="0"/>
              <a:buChar char="•"/>
            </a:pPr>
            <a:endParaRPr lang="it-IT" dirty="0">
              <a:latin typeface="Corbel" pitchFamily="34" charset="0"/>
            </a:endParaRPr>
          </a:p>
        </p:txBody>
      </p:sp>
      <p:sp>
        <p:nvSpPr>
          <p:cNvPr id="5125" name="CasellaDiTesto 4"/>
          <p:cNvSpPr txBox="1">
            <a:spLocks noChangeArrowheads="1"/>
          </p:cNvSpPr>
          <p:nvPr/>
        </p:nvSpPr>
        <p:spPr bwMode="auto">
          <a:xfrm>
            <a:off x="684213" y="5343525"/>
            <a:ext cx="7986712" cy="739775"/>
          </a:xfrm>
          <a:prstGeom prst="rect">
            <a:avLst/>
          </a:prstGeom>
          <a:noFill/>
          <a:ln w="9525">
            <a:noFill/>
            <a:miter lim="800000"/>
            <a:headEnd/>
            <a:tailEnd/>
          </a:ln>
        </p:spPr>
        <p:txBody>
          <a:bodyPr>
            <a:spAutoFit/>
          </a:bodyPr>
          <a:lstStyle/>
          <a:p>
            <a:r>
              <a:rPr lang="it-IT" sz="2400">
                <a:latin typeface="Corbel" pitchFamily="34" charset="0"/>
              </a:rPr>
              <a:t>Quindi qualsiasi apparecchiatura in grado di accedervi!</a:t>
            </a:r>
          </a:p>
          <a:p>
            <a:endParaRPr lang="it-IT">
              <a:latin typeface="Corbel" pitchFamily="34" charset="0"/>
            </a:endParaRPr>
          </a:p>
        </p:txBody>
      </p:sp>
      <p:pic>
        <p:nvPicPr>
          <p:cNvPr id="5126" name="Immagine 6"/>
          <p:cNvPicPr>
            <a:picLocks noChangeAspect="1"/>
          </p:cNvPicPr>
          <p:nvPr/>
        </p:nvPicPr>
        <p:blipFill>
          <a:blip r:embed="rId2" cstate="print"/>
          <a:srcRect/>
          <a:stretch>
            <a:fillRect/>
          </a:stretch>
        </p:blipFill>
        <p:spPr bwMode="auto">
          <a:xfrm>
            <a:off x="7974013" y="231775"/>
            <a:ext cx="881062" cy="862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olo 1"/>
          <p:cNvSpPr>
            <a:spLocks noGrp="1"/>
          </p:cNvSpPr>
          <p:nvPr>
            <p:ph type="title"/>
          </p:nvPr>
        </p:nvSpPr>
        <p:spPr/>
        <p:txBody>
          <a:bodyPr/>
          <a:lstStyle/>
          <a:p>
            <a:pPr eaLnBrk="1" hangingPunct="1"/>
            <a:r>
              <a:rPr lang="it-IT" smtClean="0"/>
              <a:t>Insieme di personal computer</a:t>
            </a:r>
          </a:p>
        </p:txBody>
      </p:sp>
      <p:sp>
        <p:nvSpPr>
          <p:cNvPr id="12291" name="Segnaposto contenuto 2"/>
          <p:cNvSpPr>
            <a:spLocks noGrp="1"/>
          </p:cNvSpPr>
          <p:nvPr>
            <p:ph idx="1"/>
          </p:nvPr>
        </p:nvSpPr>
        <p:spPr/>
        <p:txBody>
          <a:bodyPr/>
          <a:lstStyle/>
          <a:p>
            <a:pPr eaLnBrk="1" hangingPunct="1"/>
            <a:r>
              <a:rPr lang="it-IT" sz="2400" smtClean="0"/>
              <a:t>Come fanno a dialogare tra loro ?</a:t>
            </a:r>
          </a:p>
          <a:p>
            <a:pPr eaLnBrk="1" hangingPunct="1"/>
            <a:endParaRPr lang="it-IT" sz="2400" smtClean="0"/>
          </a:p>
          <a:p>
            <a:pPr eaLnBrk="1" hangingPunct="1"/>
            <a:r>
              <a:rPr lang="it-IT" sz="2400" smtClean="0"/>
              <a:t>Cosa occorre ?</a:t>
            </a:r>
          </a:p>
          <a:p>
            <a:pPr eaLnBrk="1" hangingPunct="1"/>
            <a:endParaRPr lang="it-IT" sz="2400" smtClean="0"/>
          </a:p>
          <a:p>
            <a:pPr eaLnBrk="1" hangingPunct="1"/>
            <a:r>
              <a:rPr lang="it-IT" sz="2400" smtClean="0"/>
              <a:t>Cosa è lo switch?</a:t>
            </a:r>
          </a:p>
          <a:p>
            <a:pPr eaLnBrk="1" hangingPunct="1"/>
            <a:endParaRPr lang="it-IT" sz="2400" smtClean="0"/>
          </a:p>
          <a:p>
            <a:pPr eaLnBrk="1" hangingPunct="1"/>
            <a:r>
              <a:rPr lang="it-IT" sz="2400" smtClean="0"/>
              <a:t>Cos’è un router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it-IT" smtClean="0"/>
              <a:t>Cos’è lo Switch?</a:t>
            </a:r>
          </a:p>
        </p:txBody>
      </p:sp>
      <p:sp>
        <p:nvSpPr>
          <p:cNvPr id="13315" name="Rectangle 3"/>
          <p:cNvSpPr>
            <a:spLocks noGrp="1" noChangeArrowheads="1"/>
          </p:cNvSpPr>
          <p:nvPr>
            <p:ph type="body" idx="1"/>
          </p:nvPr>
        </p:nvSpPr>
        <p:spPr/>
        <p:txBody>
          <a:bodyPr/>
          <a:lstStyle/>
          <a:p>
            <a:pPr algn="just" eaLnBrk="1" hangingPunct="1"/>
            <a:r>
              <a:rPr lang="it-IT" sz="2400" dirty="0" smtClean="0"/>
              <a:t>E’ un'apparecchiatura che collega tra loro diversi segmenti logici di una rete</a:t>
            </a:r>
          </a:p>
          <a:p>
            <a:pPr algn="just" eaLnBrk="1" hangingPunct="1"/>
            <a:endParaRPr lang="it-IT" sz="2400" dirty="0" smtClean="0"/>
          </a:p>
          <a:p>
            <a:pPr algn="just" eaLnBrk="1" hangingPunct="1"/>
            <a:r>
              <a:rPr lang="it-IT" sz="2400" dirty="0" smtClean="0"/>
              <a:t>Consente il passaggio d'informazioni dall'uno all'altro segmento di rete</a:t>
            </a:r>
          </a:p>
          <a:p>
            <a:pPr algn="just" eaLnBrk="1" hangingPunct="1"/>
            <a:endParaRPr lang="it-IT"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6"/>
          <p:cNvSpPr>
            <a:spLocks noGrp="1" noChangeArrowheads="1"/>
          </p:cNvSpPr>
          <p:nvPr>
            <p:ph type="title"/>
          </p:nvPr>
        </p:nvSpPr>
        <p:spPr>
          <a:xfrm>
            <a:off x="323850" y="274638"/>
            <a:ext cx="8362950" cy="3586162"/>
          </a:xfrm>
        </p:spPr>
        <p:txBody>
          <a:bodyPr/>
          <a:lstStyle/>
          <a:p>
            <a:pPr eaLnBrk="1" hangingPunct="1"/>
            <a:r>
              <a:rPr lang="it-IT" sz="2800" smtClean="0">
                <a:solidFill>
                  <a:schemeClr val="tx1"/>
                </a:solidFill>
              </a:rPr>
              <a:t>Rete connessa con uno </a:t>
            </a:r>
            <a:r>
              <a:rPr lang="it-IT" sz="2800" b="1" smtClean="0">
                <a:solidFill>
                  <a:schemeClr val="bg2"/>
                </a:solidFill>
              </a:rPr>
              <a:t>SWITCH</a:t>
            </a:r>
            <a:r>
              <a:rPr lang="it-IT" sz="2800" smtClean="0">
                <a:solidFill>
                  <a:schemeClr val="tx1"/>
                </a:solidFill>
              </a:rPr>
              <a:t>, possiamo paragonare lo switch alla centrale telefonica: alziamo il telefono, selezioniamo un numero </a:t>
            </a:r>
            <a:r>
              <a:rPr lang="it-IT" sz="2800" smtClean="0">
                <a:solidFill>
                  <a:srgbClr val="000000"/>
                </a:solidFill>
              </a:rPr>
              <a:t>ed in quel momento verrà stabilita una connessione dedicata tra noi ed il destinatario.</a:t>
            </a:r>
            <a:br>
              <a:rPr lang="it-IT" sz="2800" smtClean="0">
                <a:solidFill>
                  <a:srgbClr val="000000"/>
                </a:solidFill>
              </a:rPr>
            </a:br>
            <a:r>
              <a:rPr lang="it-IT" sz="4000" smtClean="0">
                <a:solidFill>
                  <a:schemeClr val="tx1"/>
                </a:solidFill>
              </a:rPr>
              <a:t/>
            </a:r>
            <a:br>
              <a:rPr lang="it-IT" sz="4000" smtClean="0">
                <a:solidFill>
                  <a:schemeClr val="tx1"/>
                </a:solidFill>
              </a:rPr>
            </a:br>
            <a:endParaRPr lang="it-IT" sz="4000" smtClean="0">
              <a:solidFill>
                <a:schemeClr val="tx1"/>
              </a:solidFill>
            </a:endParaRPr>
          </a:p>
        </p:txBody>
      </p:sp>
      <p:graphicFrame>
        <p:nvGraphicFramePr>
          <p:cNvPr id="6149" name="Object 5"/>
          <p:cNvGraphicFramePr>
            <a:graphicFrameLocks noChangeAspect="1"/>
          </p:cNvGraphicFramePr>
          <p:nvPr>
            <p:ph idx="1"/>
          </p:nvPr>
        </p:nvGraphicFramePr>
        <p:xfrm>
          <a:off x="3132138" y="3429000"/>
          <a:ext cx="2932112" cy="3067050"/>
        </p:xfrm>
        <a:graphic>
          <a:graphicData uri="http://schemas.openxmlformats.org/presentationml/2006/ole">
            <p:oleObj spid="_x0000_s1026" name="Immagine bitmap" r:id="rId3" imgW="1457143" imgH="1523810"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1+#ppt_w/2"/>
                                          </p:val>
                                        </p:tav>
                                        <p:tav tm="100000">
                                          <p:val>
                                            <p:strVal val="#ppt_x"/>
                                          </p:val>
                                        </p:tav>
                                      </p:tavLst>
                                    </p:anim>
                                    <p:anim calcmode="lin" valueType="num">
                                      <p:cBhvr additive="base">
                                        <p:cTn id="8" dur="500" fill="hold"/>
                                        <p:tgtEl>
                                          <p:spTgt spid="61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p:txBody>
          <a:bodyPr/>
          <a:lstStyle/>
          <a:p>
            <a:r>
              <a:rPr lang="it-IT" smtClean="0"/>
              <a:t>Come funziona</a:t>
            </a:r>
          </a:p>
        </p:txBody>
      </p:sp>
      <p:pic>
        <p:nvPicPr>
          <p:cNvPr id="14339" name="Picture 2" descr="C:\Documents and Settings\Tiziano\Desktop\switch.gif"/>
          <p:cNvPicPr>
            <a:picLocks noGrp="1" noChangeAspect="1" noChangeArrowheads="1" noCrop="1"/>
          </p:cNvPicPr>
          <p:nvPr>
            <p:ph idx="1"/>
          </p:nvPr>
        </p:nvPicPr>
        <p:blipFill>
          <a:blip r:embed="rId2" cstate="print"/>
          <a:srcRect/>
          <a:stretch>
            <a:fillRect/>
          </a:stretch>
        </p:blipFill>
        <p:spPr>
          <a:xfrm>
            <a:off x="2916238" y="2349500"/>
            <a:ext cx="3048000" cy="2286000"/>
          </a:xfrm>
          <a:noFill/>
        </p:spPr>
      </p:pic>
      <p:pic>
        <p:nvPicPr>
          <p:cNvPr id="14340" name="Picture 5" descr="C:\Documents and Settings\Tiziano\Desktop\switch.gif"/>
          <p:cNvPicPr>
            <a:picLocks noChangeAspect="1" noChangeArrowheads="1" noCrop="1"/>
          </p:cNvPicPr>
          <p:nvPr/>
        </p:nvPicPr>
        <p:blipFill>
          <a:blip r:embed="rId2" cstate="print"/>
          <a:srcRect/>
          <a:stretch>
            <a:fillRect/>
          </a:stretch>
        </p:blipFill>
        <p:spPr bwMode="auto">
          <a:xfrm>
            <a:off x="3048000" y="2286000"/>
            <a:ext cx="3048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p:txBody>
          <a:bodyPr/>
          <a:lstStyle/>
          <a:p>
            <a:r>
              <a:rPr lang="it-IT" smtClean="0"/>
              <a:t>Altri tipi</a:t>
            </a:r>
          </a:p>
        </p:txBody>
      </p:sp>
      <p:sp>
        <p:nvSpPr>
          <p:cNvPr id="15363" name="Segnaposto contenuto 2"/>
          <p:cNvSpPr>
            <a:spLocks noGrp="1"/>
          </p:cNvSpPr>
          <p:nvPr>
            <p:ph idx="1"/>
          </p:nvPr>
        </p:nvSpPr>
        <p:spPr/>
        <p:txBody>
          <a:bodyPr/>
          <a:lstStyle/>
          <a:p>
            <a:endParaRPr lang="it-IT" smtClean="0"/>
          </a:p>
          <a:p>
            <a:endParaRPr lang="it-IT" smtClean="0"/>
          </a:p>
        </p:txBody>
      </p:sp>
      <p:pic>
        <p:nvPicPr>
          <p:cNvPr id="15364" name="Picture 2" descr="C:\Documents and Settings\Tiziano\Desktop\ln-121-product.jpg"/>
          <p:cNvPicPr>
            <a:picLocks noChangeAspect="1" noChangeArrowheads="1"/>
          </p:cNvPicPr>
          <p:nvPr/>
        </p:nvPicPr>
        <p:blipFill>
          <a:blip r:embed="rId2" cstate="print"/>
          <a:srcRect/>
          <a:stretch>
            <a:fillRect/>
          </a:stretch>
        </p:blipFill>
        <p:spPr bwMode="auto">
          <a:xfrm>
            <a:off x="2667000" y="2000250"/>
            <a:ext cx="38100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hangingPunct="1"/>
            <a:r>
              <a:rPr lang="it-IT" b="1" smtClean="0">
                <a:solidFill>
                  <a:schemeClr val="tx1"/>
                </a:solidFill>
              </a:rPr>
              <a:t>Hardware necessario</a:t>
            </a:r>
            <a:r>
              <a:rPr lang="it-IT" sz="4000" b="1" smtClean="0">
                <a:solidFill>
                  <a:srgbClr val="FFFF00"/>
                </a:solidFill>
              </a:rPr>
              <a:t/>
            </a:r>
            <a:br>
              <a:rPr lang="it-IT" sz="4000" b="1" smtClean="0">
                <a:solidFill>
                  <a:srgbClr val="FFFF00"/>
                </a:solidFill>
              </a:rPr>
            </a:br>
            <a:endParaRPr lang="it-IT" sz="4000" b="1" smtClean="0">
              <a:solidFill>
                <a:srgbClr val="FFFF00"/>
              </a:solidFill>
            </a:endParaRPr>
          </a:p>
        </p:txBody>
      </p:sp>
      <p:sp>
        <p:nvSpPr>
          <p:cNvPr id="16387" name="Rectangle 3"/>
          <p:cNvSpPr>
            <a:spLocks noGrp="1" noChangeArrowheads="1"/>
          </p:cNvSpPr>
          <p:nvPr>
            <p:ph type="body" idx="1"/>
          </p:nvPr>
        </p:nvSpPr>
        <p:spPr>
          <a:xfrm>
            <a:off x="395288" y="981075"/>
            <a:ext cx="8229600" cy="4525963"/>
          </a:xfrm>
        </p:spPr>
        <p:txBody>
          <a:bodyPr/>
          <a:lstStyle/>
          <a:p>
            <a:pPr eaLnBrk="1" hangingPunct="1">
              <a:lnSpc>
                <a:spcPct val="90000"/>
              </a:lnSpc>
              <a:buFontTx/>
              <a:buNone/>
            </a:pPr>
            <a:r>
              <a:rPr lang="it-IT" dirty="0" smtClean="0"/>
              <a:t>I cavi di rete sono il mezzo fisico attraverso il quale scorrono le informazioni che i computer connessi in rete si scambiano. I più utilizzati sono cavi molto simili ai cavi telefonici, ai cui capi si trovano i connettori di tipo RJ45 con 8 canali di comunicazione.</a:t>
            </a:r>
          </a:p>
          <a:p>
            <a:pPr eaLnBrk="1" hangingPunct="1">
              <a:lnSpc>
                <a:spcPct val="90000"/>
              </a:lnSpc>
              <a:buFontTx/>
              <a:buNone/>
            </a:pPr>
            <a:endParaRPr lang="en-US" dirty="0" smtClean="0"/>
          </a:p>
          <a:p>
            <a:pPr eaLnBrk="1" hangingPunct="1"/>
            <a:endParaRPr lang="it-IT" dirty="0" smtClean="0"/>
          </a:p>
        </p:txBody>
      </p:sp>
      <p:pic>
        <p:nvPicPr>
          <p:cNvPr id="16388" name="Picture 5"/>
          <p:cNvPicPr>
            <a:picLocks noChangeAspect="1" noChangeArrowheads="1"/>
          </p:cNvPicPr>
          <p:nvPr/>
        </p:nvPicPr>
        <p:blipFill>
          <a:blip r:embed="rId2" cstate="print"/>
          <a:srcRect t="4199" r="4199"/>
          <a:stretch>
            <a:fillRect/>
          </a:stretch>
        </p:blipFill>
        <p:spPr bwMode="auto">
          <a:xfrm>
            <a:off x="1584325" y="4616450"/>
            <a:ext cx="2570163" cy="1928813"/>
          </a:xfrm>
          <a:prstGeom prst="rect">
            <a:avLst/>
          </a:prstGeom>
          <a:noFill/>
          <a:ln w="9525">
            <a:solidFill>
              <a:schemeClr val="bg1"/>
            </a:solidFill>
            <a:miter lim="800000"/>
            <a:headEnd/>
            <a:tailEnd/>
          </a:ln>
        </p:spPr>
      </p:pic>
      <p:pic>
        <p:nvPicPr>
          <p:cNvPr id="16389" name="Picture 10" descr="73a2066f86b4a4091d22515326c35f1f1c711411"/>
          <p:cNvPicPr>
            <a:picLocks noChangeAspect="1" noChangeArrowheads="1"/>
          </p:cNvPicPr>
          <p:nvPr/>
        </p:nvPicPr>
        <p:blipFill>
          <a:blip r:embed="rId3" cstate="print"/>
          <a:srcRect/>
          <a:stretch>
            <a:fillRect/>
          </a:stretch>
        </p:blipFill>
        <p:spPr bwMode="auto">
          <a:xfrm>
            <a:off x="4716463" y="4292600"/>
            <a:ext cx="38100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it-IT" smtClean="0"/>
              <a:t>Scheda di rete</a:t>
            </a:r>
          </a:p>
        </p:txBody>
      </p:sp>
      <p:sp>
        <p:nvSpPr>
          <p:cNvPr id="17411" name="Rectangle 3"/>
          <p:cNvSpPr>
            <a:spLocks noGrp="1" noChangeArrowheads="1"/>
          </p:cNvSpPr>
          <p:nvPr>
            <p:ph type="body" idx="1"/>
          </p:nvPr>
        </p:nvSpPr>
        <p:spPr/>
        <p:txBody>
          <a:bodyPr/>
          <a:lstStyle/>
          <a:p>
            <a:pPr eaLnBrk="1" hangingPunct="1">
              <a:lnSpc>
                <a:spcPct val="90000"/>
              </a:lnSpc>
              <a:buFontTx/>
              <a:buNone/>
            </a:pPr>
            <a:r>
              <a:rPr lang="it-IT" smtClean="0"/>
              <a:t>La </a:t>
            </a:r>
            <a:r>
              <a:rPr lang="it-IT" smtClean="0">
                <a:solidFill>
                  <a:srgbClr val="FFFF00"/>
                </a:solidFill>
              </a:rPr>
              <a:t>scheda di rete</a:t>
            </a:r>
            <a:r>
              <a:rPr lang="it-IT" smtClean="0"/>
              <a:t> è quel componente hardware che collega fisicamente il computer alla rete. Si inserisce all’interno del computer dove verrà configurata con l’apposito driver (dal 2002, vista l’economicità dei </a:t>
            </a:r>
          </a:p>
          <a:p>
            <a:pPr eaLnBrk="1" hangingPunct="1">
              <a:lnSpc>
                <a:spcPct val="90000"/>
              </a:lnSpc>
              <a:spcBef>
                <a:spcPct val="0"/>
              </a:spcBef>
              <a:buFontTx/>
              <a:buNone/>
            </a:pPr>
            <a:r>
              <a:rPr lang="it-IT" smtClean="0"/>
              <a:t>   componenti, sono </a:t>
            </a:r>
          </a:p>
          <a:p>
            <a:pPr eaLnBrk="1" hangingPunct="1">
              <a:lnSpc>
                <a:spcPct val="90000"/>
              </a:lnSpc>
              <a:spcBef>
                <a:spcPct val="0"/>
              </a:spcBef>
              <a:buFontTx/>
              <a:buNone/>
            </a:pPr>
            <a:r>
              <a:rPr lang="it-IT" smtClean="0"/>
              <a:t>   integrate nella </a:t>
            </a:r>
          </a:p>
          <a:p>
            <a:pPr eaLnBrk="1" hangingPunct="1">
              <a:lnSpc>
                <a:spcPct val="90000"/>
              </a:lnSpc>
              <a:spcBef>
                <a:spcPct val="0"/>
              </a:spcBef>
              <a:buFontTx/>
              <a:buNone/>
            </a:pPr>
            <a:r>
              <a:rPr lang="it-IT" smtClean="0"/>
              <a:t>   scheda madre </a:t>
            </a:r>
          </a:p>
          <a:p>
            <a:pPr eaLnBrk="1" hangingPunct="1">
              <a:lnSpc>
                <a:spcPct val="90000"/>
              </a:lnSpc>
              <a:spcBef>
                <a:spcPct val="0"/>
              </a:spcBef>
              <a:buFontTx/>
              <a:buNone/>
            </a:pPr>
            <a:r>
              <a:rPr lang="it-IT" smtClean="0"/>
              <a:t>   dei computer).</a:t>
            </a:r>
            <a:endParaRPr lang="en-US" smtClean="0"/>
          </a:p>
          <a:p>
            <a:pPr eaLnBrk="1" hangingPunct="1"/>
            <a:endParaRPr lang="it-IT" smtClean="0"/>
          </a:p>
        </p:txBody>
      </p:sp>
      <p:pic>
        <p:nvPicPr>
          <p:cNvPr id="17412" name="Picture 8" descr="ANd9GcRat2T5nF6xWXhLbl0ARBOiaXkBGl8S3LjbMwgI4njcdJp0LEVg"/>
          <p:cNvPicPr>
            <a:picLocks noChangeAspect="1" noChangeArrowheads="1"/>
          </p:cNvPicPr>
          <p:nvPr/>
        </p:nvPicPr>
        <p:blipFill>
          <a:blip r:embed="rId2" cstate="print"/>
          <a:srcRect/>
          <a:stretch>
            <a:fillRect/>
          </a:stretch>
        </p:blipFill>
        <p:spPr bwMode="auto">
          <a:xfrm>
            <a:off x="5219700" y="4292600"/>
            <a:ext cx="2628900" cy="173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olo 1"/>
          <p:cNvSpPr>
            <a:spLocks noGrp="1"/>
          </p:cNvSpPr>
          <p:nvPr>
            <p:ph type="title"/>
          </p:nvPr>
        </p:nvSpPr>
        <p:spPr/>
        <p:txBody>
          <a:bodyPr/>
          <a:lstStyle/>
          <a:p>
            <a:endParaRPr lang="it-IT" smtClean="0"/>
          </a:p>
        </p:txBody>
      </p:sp>
      <p:sp>
        <p:nvSpPr>
          <p:cNvPr id="18435" name="Segnaposto contenuto 2"/>
          <p:cNvSpPr>
            <a:spLocks noGrp="1"/>
          </p:cNvSpPr>
          <p:nvPr>
            <p:ph idx="1"/>
          </p:nvPr>
        </p:nvSpPr>
        <p:spPr/>
        <p:txBody>
          <a:bodyPr/>
          <a:lstStyle/>
          <a:p>
            <a:endParaRPr lang="it-IT" smtClean="0"/>
          </a:p>
        </p:txBody>
      </p:sp>
      <p:pic>
        <p:nvPicPr>
          <p:cNvPr id="18436" name="Picture 2" descr="C:\Documents and Settings\Tiziano\Desktop\guida-all-acquisto-scheda-madre.jpg"/>
          <p:cNvPicPr>
            <a:picLocks noChangeAspect="1" noChangeArrowheads="1"/>
          </p:cNvPicPr>
          <p:nvPr/>
        </p:nvPicPr>
        <p:blipFill>
          <a:blip r:embed="rId2" cstate="print"/>
          <a:srcRect/>
          <a:stretch>
            <a:fillRect/>
          </a:stretch>
        </p:blipFill>
        <p:spPr bwMode="auto">
          <a:xfrm>
            <a:off x="468313" y="115888"/>
            <a:ext cx="7553325" cy="5780087"/>
          </a:xfrm>
          <a:prstGeom prst="rect">
            <a:avLst/>
          </a:prstGeom>
          <a:noFill/>
          <a:ln w="9525">
            <a:noFill/>
            <a:miter lim="800000"/>
            <a:headEnd/>
            <a:tailEnd/>
          </a:ln>
        </p:spPr>
      </p:pic>
      <p:sp>
        <p:nvSpPr>
          <p:cNvPr id="5" name="Freccia in giù 4"/>
          <p:cNvSpPr/>
          <p:nvPr/>
        </p:nvSpPr>
        <p:spPr>
          <a:xfrm rot="7624546">
            <a:off x="4571206" y="4914107"/>
            <a:ext cx="504825" cy="11509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8229600" cy="1143000"/>
          </a:xfrm>
        </p:spPr>
        <p:txBody>
          <a:bodyPr/>
          <a:lstStyle/>
          <a:p>
            <a:r>
              <a:rPr lang="it-IT" dirty="0" smtClean="0"/>
              <a:t>Allestire una rete:</a:t>
            </a:r>
            <a:endParaRPr lang="it-IT" dirty="0"/>
          </a:p>
        </p:txBody>
      </p:sp>
      <p:sp>
        <p:nvSpPr>
          <p:cNvPr id="5" name="Segnaposto contenuto 4"/>
          <p:cNvSpPr>
            <a:spLocks noGrp="1"/>
          </p:cNvSpPr>
          <p:nvPr>
            <p:ph idx="1"/>
          </p:nvPr>
        </p:nvSpPr>
        <p:spPr/>
        <p:txBody>
          <a:bodyPr/>
          <a:lstStyle/>
          <a:p>
            <a:r>
              <a:rPr lang="it-IT" dirty="0" smtClean="0"/>
              <a:t>Cosa ci </a:t>
            </a:r>
            <a:r>
              <a:rPr lang="it-IT" dirty="0" err="1" smtClean="0"/>
              <a:t>serve……</a:t>
            </a:r>
            <a:endParaRPr lang="it-IT"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Computer </a:t>
            </a:r>
            <a:endParaRPr lang="it-IT" dirty="0"/>
          </a:p>
        </p:txBody>
      </p:sp>
      <p:sp>
        <p:nvSpPr>
          <p:cNvPr id="3" name="Segnaposto contenuto 2"/>
          <p:cNvSpPr>
            <a:spLocks noGrp="1"/>
          </p:cNvSpPr>
          <p:nvPr>
            <p:ph idx="1"/>
          </p:nvPr>
        </p:nvSpPr>
        <p:spPr/>
        <p:txBody>
          <a:bodyPr/>
          <a:lstStyle/>
          <a:p>
            <a:endParaRPr lang="it-IT"/>
          </a:p>
        </p:txBody>
      </p:sp>
      <p:pic>
        <p:nvPicPr>
          <p:cNvPr id="4" name="Picture 2" descr="C:\Documents and Settings\Tiziano\Documenti\Download\desktop-computer-sale.jpg"/>
          <p:cNvPicPr>
            <a:picLocks noChangeAspect="1" noChangeArrowheads="1"/>
          </p:cNvPicPr>
          <p:nvPr/>
        </p:nvPicPr>
        <p:blipFill>
          <a:blip r:embed="rId2" cstate="print"/>
          <a:srcRect/>
          <a:stretch>
            <a:fillRect/>
          </a:stretch>
        </p:blipFill>
        <p:spPr bwMode="auto">
          <a:xfrm>
            <a:off x="941548" y="1600200"/>
            <a:ext cx="7260903" cy="452596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Tipologie di Rete</a:t>
            </a:r>
          </a:p>
        </p:txBody>
      </p:sp>
      <p:sp>
        <p:nvSpPr>
          <p:cNvPr id="6147" name="CasellaDiTesto 5"/>
          <p:cNvSpPr txBox="1">
            <a:spLocks noChangeArrowheads="1"/>
          </p:cNvSpPr>
          <p:nvPr/>
        </p:nvSpPr>
        <p:spPr bwMode="auto">
          <a:xfrm>
            <a:off x="544513" y="1341438"/>
            <a:ext cx="7988300" cy="3970337"/>
          </a:xfrm>
          <a:prstGeom prst="rect">
            <a:avLst/>
          </a:prstGeom>
          <a:noFill/>
          <a:ln w="9525">
            <a:noFill/>
            <a:miter lim="800000"/>
            <a:headEnd/>
            <a:tailEnd/>
          </a:ln>
        </p:spPr>
        <p:txBody>
          <a:bodyPr>
            <a:spAutoFit/>
          </a:bodyPr>
          <a:lstStyle/>
          <a:p>
            <a:pPr marL="342900" indent="-342900">
              <a:buFont typeface="Arial" charset="0"/>
              <a:buChar char="•"/>
            </a:pPr>
            <a:r>
              <a:rPr lang="it-IT" sz="2400">
                <a:solidFill>
                  <a:srgbClr val="C00000"/>
                </a:solidFill>
                <a:latin typeface="Corbel" pitchFamily="34" charset="0"/>
              </a:rPr>
              <a:t>LAN</a:t>
            </a:r>
            <a:r>
              <a:rPr lang="it-IT" sz="2400">
                <a:latin typeface="Corbel" pitchFamily="34" charset="0"/>
              </a:rPr>
              <a:t> (</a:t>
            </a:r>
            <a:r>
              <a:rPr lang="it-IT" sz="2400">
                <a:solidFill>
                  <a:srgbClr val="C00000"/>
                </a:solidFill>
                <a:latin typeface="Corbel" pitchFamily="34" charset="0"/>
              </a:rPr>
              <a:t>L</a:t>
            </a:r>
            <a:r>
              <a:rPr lang="it-IT" sz="2400">
                <a:latin typeface="Corbel" pitchFamily="34" charset="0"/>
              </a:rPr>
              <a:t>ocal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di piccole dimensioni con estensione compresa tra una o poche stanze oppure uno o pochi edifici. Sono tecnicamente semplici e le più diffuse.</a:t>
            </a:r>
          </a:p>
          <a:p>
            <a:pPr marL="342900" indent="-342900">
              <a:buFont typeface="Arial" charset="0"/>
              <a:buChar char="•"/>
            </a:pPr>
            <a:endParaRPr lang="it-IT">
              <a:latin typeface="Corbel" pitchFamily="34" charset="0"/>
            </a:endParaRPr>
          </a:p>
          <a:p>
            <a:pPr marL="342900" indent="-342900">
              <a:buFont typeface="Arial" charset="0"/>
              <a:buChar char="•"/>
            </a:pPr>
            <a:r>
              <a:rPr lang="it-IT" sz="2400">
                <a:solidFill>
                  <a:srgbClr val="C00000"/>
                </a:solidFill>
                <a:latin typeface="Corbel" pitchFamily="34" charset="0"/>
              </a:rPr>
              <a:t>MAN</a:t>
            </a:r>
            <a:r>
              <a:rPr lang="it-IT" sz="2400">
                <a:latin typeface="Corbel" pitchFamily="34" charset="0"/>
              </a:rPr>
              <a:t> (</a:t>
            </a:r>
            <a:r>
              <a:rPr lang="it-IT" sz="2400">
                <a:solidFill>
                  <a:srgbClr val="C00000"/>
                </a:solidFill>
                <a:latin typeface="Corbel" pitchFamily="34" charset="0"/>
              </a:rPr>
              <a:t>M</a:t>
            </a:r>
            <a:r>
              <a:rPr lang="it-IT" sz="2400">
                <a:latin typeface="Corbel" pitchFamily="34" charset="0"/>
              </a:rPr>
              <a:t>etropolitan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la cui estensione geografica copre un’area metropolitana. Sono poco diffuse, in genere appannaggio di Services Provider (es. Fastweb). In genere concettualmente omogenee  e tecnicamente poco complesse.</a:t>
            </a:r>
          </a:p>
          <a:p>
            <a:pPr marL="342900" indent="-342900">
              <a:buFont typeface="Arial" charset="0"/>
              <a:buChar char="•"/>
            </a:pPr>
            <a:endParaRPr lang="it-IT">
              <a:latin typeface="Corbel" pitchFamily="34" charset="0"/>
            </a:endParaRPr>
          </a:p>
          <a:p>
            <a:pPr marL="342900" indent="-342900">
              <a:buFont typeface="Arial" charset="0"/>
              <a:buChar char="•"/>
            </a:pPr>
            <a:r>
              <a:rPr lang="it-IT" sz="2400">
                <a:solidFill>
                  <a:srgbClr val="C00000"/>
                </a:solidFill>
                <a:latin typeface="Corbel" pitchFamily="34" charset="0"/>
              </a:rPr>
              <a:t>WAN</a:t>
            </a:r>
            <a:r>
              <a:rPr lang="it-IT" sz="2400">
                <a:latin typeface="Corbel" pitchFamily="34" charset="0"/>
              </a:rPr>
              <a:t> (</a:t>
            </a:r>
            <a:r>
              <a:rPr lang="it-IT" sz="2400">
                <a:solidFill>
                  <a:srgbClr val="C00000"/>
                </a:solidFill>
                <a:latin typeface="Corbel" pitchFamily="34" charset="0"/>
              </a:rPr>
              <a:t>W</a:t>
            </a:r>
            <a:r>
              <a:rPr lang="it-IT" sz="2400">
                <a:latin typeface="Corbel" pitchFamily="34" charset="0"/>
              </a:rPr>
              <a:t>ide </a:t>
            </a:r>
            <a:r>
              <a:rPr lang="it-IT" sz="2400">
                <a:solidFill>
                  <a:srgbClr val="C00000"/>
                </a:solidFill>
                <a:latin typeface="Corbel" pitchFamily="34" charset="0"/>
              </a:rPr>
              <a:t>A</a:t>
            </a:r>
            <a:r>
              <a:rPr lang="it-IT" sz="2400">
                <a:latin typeface="Corbel" pitchFamily="34" charset="0"/>
              </a:rPr>
              <a:t>rea </a:t>
            </a:r>
            <a:r>
              <a:rPr lang="it-IT" sz="2400">
                <a:solidFill>
                  <a:srgbClr val="C00000"/>
                </a:solidFill>
                <a:latin typeface="Corbel" pitchFamily="34" charset="0"/>
              </a:rPr>
              <a:t>N</a:t>
            </a:r>
            <a:r>
              <a:rPr lang="it-IT" sz="2400">
                <a:latin typeface="Corbel" pitchFamily="34" charset="0"/>
              </a:rPr>
              <a:t>etwork)</a:t>
            </a:r>
            <a:br>
              <a:rPr lang="it-IT" sz="2400">
                <a:latin typeface="Corbel" pitchFamily="34" charset="0"/>
              </a:rPr>
            </a:br>
            <a:r>
              <a:rPr lang="it-IT">
                <a:latin typeface="Corbel" pitchFamily="34" charset="0"/>
              </a:rPr>
              <a:t>Reti geograficamente molto estese, fino a livello planetario (es. Internet). In genere concettualmente eterogenee, tecnicamente molto complesse, composte da molte reti in  grado di interagire tra loro.</a:t>
            </a:r>
          </a:p>
        </p:txBody>
      </p:sp>
      <p:pic>
        <p:nvPicPr>
          <p:cNvPr id="6148" name="Picture 2"/>
          <p:cNvPicPr>
            <a:picLocks noChangeAspect="1" noChangeArrowheads="1"/>
          </p:cNvPicPr>
          <p:nvPr/>
        </p:nvPicPr>
        <p:blipFill>
          <a:blip r:embed="rId2" cstate="print"/>
          <a:srcRect/>
          <a:stretch>
            <a:fillRect/>
          </a:stretch>
        </p:blipFill>
        <p:spPr bwMode="auto">
          <a:xfrm>
            <a:off x="7956550" y="233363"/>
            <a:ext cx="884238" cy="858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Cavo di rete</a:t>
            </a:r>
            <a:endParaRPr lang="it-IT" dirty="0"/>
          </a:p>
        </p:txBody>
      </p:sp>
      <p:sp>
        <p:nvSpPr>
          <p:cNvPr id="3" name="Segnaposto contenuto 2"/>
          <p:cNvSpPr>
            <a:spLocks noGrp="1"/>
          </p:cNvSpPr>
          <p:nvPr>
            <p:ph idx="1"/>
          </p:nvPr>
        </p:nvSpPr>
        <p:spPr/>
        <p:txBody>
          <a:bodyPr/>
          <a:lstStyle/>
          <a:p>
            <a:endParaRPr lang="it-IT"/>
          </a:p>
        </p:txBody>
      </p:sp>
      <p:pic>
        <p:nvPicPr>
          <p:cNvPr id="75778" name="Picture 2" descr="C:\Documents and Settings\Tiziano\Documenti\Download\riparazione-cavo-ethernet.jpg"/>
          <p:cNvPicPr>
            <a:picLocks noChangeAspect="1" noChangeArrowheads="1"/>
          </p:cNvPicPr>
          <p:nvPr/>
        </p:nvPicPr>
        <p:blipFill>
          <a:blip r:embed="rId2" cstate="print"/>
          <a:srcRect/>
          <a:stretch>
            <a:fillRect/>
          </a:stretch>
        </p:blipFill>
        <p:spPr bwMode="auto">
          <a:xfrm>
            <a:off x="467544" y="1556792"/>
            <a:ext cx="5080000" cy="3810000"/>
          </a:xfrm>
          <a:prstGeom prst="rect">
            <a:avLst/>
          </a:prstGeom>
          <a:noFill/>
        </p:spPr>
      </p:pic>
      <p:pic>
        <p:nvPicPr>
          <p:cNvPr id="75779" name="Picture 3" descr="C:\Documents and Settings\Tiziano\Documenti\Download\eth0.jpg"/>
          <p:cNvPicPr>
            <a:picLocks noChangeAspect="1" noChangeArrowheads="1"/>
          </p:cNvPicPr>
          <p:nvPr/>
        </p:nvPicPr>
        <p:blipFill>
          <a:blip r:embed="rId3" cstate="print"/>
          <a:srcRect/>
          <a:stretch>
            <a:fillRect/>
          </a:stretch>
        </p:blipFill>
        <p:spPr bwMode="auto">
          <a:xfrm>
            <a:off x="5436096" y="4077072"/>
            <a:ext cx="3376607" cy="2431157"/>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Switch</a:t>
            </a:r>
            <a:r>
              <a:rPr lang="it-IT" dirty="0" smtClean="0"/>
              <a:t> </a:t>
            </a:r>
            <a:endParaRPr lang="it-IT" dirty="0"/>
          </a:p>
        </p:txBody>
      </p:sp>
      <p:pic>
        <p:nvPicPr>
          <p:cNvPr id="76802" name="Picture 2" descr="C:\Documents and Settings\Tiziano\Documenti\Download\cisco_catalyst_switch_2960.jpg"/>
          <p:cNvPicPr>
            <a:picLocks noGrp="1" noChangeAspect="1" noChangeArrowheads="1"/>
          </p:cNvPicPr>
          <p:nvPr>
            <p:ph idx="1"/>
          </p:nvPr>
        </p:nvPicPr>
        <p:blipFill>
          <a:blip r:embed="rId2" cstate="print"/>
          <a:srcRect/>
          <a:stretch>
            <a:fillRect/>
          </a:stretch>
        </p:blipFill>
        <p:spPr bwMode="auto">
          <a:xfrm>
            <a:off x="1741235" y="1600200"/>
            <a:ext cx="5661529" cy="4525963"/>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Scheda di rete</a:t>
            </a:r>
            <a:endParaRPr lang="it-IT" dirty="0"/>
          </a:p>
        </p:txBody>
      </p:sp>
      <p:sp>
        <p:nvSpPr>
          <p:cNvPr id="3" name="Segnaposto contenuto 2"/>
          <p:cNvSpPr>
            <a:spLocks noGrp="1"/>
          </p:cNvSpPr>
          <p:nvPr>
            <p:ph idx="1"/>
          </p:nvPr>
        </p:nvSpPr>
        <p:spPr/>
        <p:txBody>
          <a:bodyPr/>
          <a:lstStyle/>
          <a:p>
            <a:endParaRPr lang="it-IT"/>
          </a:p>
        </p:txBody>
      </p:sp>
      <p:pic>
        <p:nvPicPr>
          <p:cNvPr id="77826" name="Picture 2" descr="C:\Documents and Settings\Tiziano\Documenti\Download\scheda_lan_pci_gigabit_TEL9901G.jpg"/>
          <p:cNvPicPr>
            <a:picLocks noChangeAspect="1" noChangeArrowheads="1"/>
          </p:cNvPicPr>
          <p:nvPr/>
        </p:nvPicPr>
        <p:blipFill>
          <a:blip r:embed="rId2" cstate="print"/>
          <a:srcRect/>
          <a:stretch>
            <a:fillRect/>
          </a:stretch>
        </p:blipFill>
        <p:spPr bwMode="auto">
          <a:xfrm>
            <a:off x="1979712" y="2348880"/>
            <a:ext cx="4762500" cy="401955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olo 1"/>
          <p:cNvSpPr>
            <a:spLocks noGrp="1"/>
          </p:cNvSpPr>
          <p:nvPr>
            <p:ph type="title"/>
          </p:nvPr>
        </p:nvSpPr>
        <p:spPr/>
        <p:txBody>
          <a:bodyPr/>
          <a:lstStyle/>
          <a:p>
            <a:r>
              <a:rPr lang="it-IT" smtClean="0"/>
              <a:t>Realizzazione di una rete</a:t>
            </a:r>
          </a:p>
        </p:txBody>
      </p:sp>
      <p:sp>
        <p:nvSpPr>
          <p:cNvPr id="19459" name="Segnaposto contenuto 2"/>
          <p:cNvSpPr>
            <a:spLocks noGrp="1"/>
          </p:cNvSpPr>
          <p:nvPr>
            <p:ph idx="1"/>
          </p:nvPr>
        </p:nvSpPr>
        <p:spPr/>
        <p:txBody>
          <a:bodyPr/>
          <a:lstStyle/>
          <a:p>
            <a:endParaRPr lang="it-IT" dirty="0" smtClean="0"/>
          </a:p>
          <a:p>
            <a:r>
              <a:rPr lang="it-IT" dirty="0" smtClean="0"/>
              <a:t>Seguiamo le diapositive successive passo </a:t>
            </a:r>
            <a:r>
              <a:rPr lang="it-IT" dirty="0" err="1" smtClean="0"/>
              <a:t>passo</a:t>
            </a:r>
            <a:endParaRPr lang="it-IT"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it-IT" smtClean="0"/>
              <a:t>La prima cosa da fare</a:t>
            </a:r>
          </a:p>
        </p:txBody>
      </p:sp>
      <p:sp>
        <p:nvSpPr>
          <p:cNvPr id="20483" name="Rectangle 3"/>
          <p:cNvSpPr>
            <a:spLocks noGrp="1" noChangeArrowheads="1"/>
          </p:cNvSpPr>
          <p:nvPr>
            <p:ph type="body" idx="1"/>
          </p:nvPr>
        </p:nvSpPr>
        <p:spPr/>
        <p:txBody>
          <a:bodyPr/>
          <a:lstStyle/>
          <a:p>
            <a:pPr eaLnBrk="1" hangingPunct="1"/>
            <a:r>
              <a:rPr lang="it-IT" smtClean="0"/>
              <a:t>Configurare su ogni macchina una rete locale</a:t>
            </a:r>
          </a:p>
          <a:p>
            <a:pPr eaLnBrk="1" hangingPunct="1"/>
            <a:r>
              <a:rPr lang="it-IT" smtClean="0"/>
              <a:t>Seguire la seguente procedura:</a:t>
            </a:r>
          </a:p>
          <a:p>
            <a:pPr eaLnBrk="1" hangingPunct="1"/>
            <a:r>
              <a:rPr lang="it-IT" smtClean="0"/>
              <a:t>Start-risorse di rete-istalla una rete domestica-seguire la procedura assegnando se necessario un nome al pc (normalmente la macchina propone un nome)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p:txBody>
          <a:bodyPr/>
          <a:lstStyle/>
          <a:p>
            <a:pPr eaLnBrk="1" hangingPunct="1"/>
            <a:r>
              <a:rPr lang="it-IT" smtClean="0"/>
              <a:t>Creazione della rete</a:t>
            </a:r>
          </a:p>
        </p:txBody>
      </p:sp>
      <p:sp>
        <p:nvSpPr>
          <p:cNvPr id="21507" name="Rectangle 3"/>
          <p:cNvSpPr>
            <a:spLocks noGrp="1" noChangeArrowheads="1"/>
          </p:cNvSpPr>
          <p:nvPr>
            <p:ph type="body" idx="4294967295"/>
          </p:nvPr>
        </p:nvSpPr>
        <p:spPr>
          <a:xfrm>
            <a:off x="0" y="1600200"/>
            <a:ext cx="8229600" cy="4525963"/>
          </a:xfrm>
        </p:spPr>
        <p:txBody>
          <a:bodyPr/>
          <a:lstStyle/>
          <a:p>
            <a:pPr eaLnBrk="1" hangingPunct="1"/>
            <a:r>
              <a:rPr lang="it-IT" smtClean="0"/>
              <a:t>Nella creazione della rete, assegnare ai singoli PC un nome che lo identifichi in modo univoco, es. richiamando il luogo fisico di collocazione.</a:t>
            </a:r>
          </a:p>
          <a:p>
            <a:pPr eaLnBrk="1" hangingPunct="1"/>
            <a:r>
              <a:rPr lang="it-IT" smtClean="0"/>
              <a:t>Questo è indispensabile nelle fasi di esplorazione delle risorse di rete per identificare con immediatezza la rete o il PC che ci interessa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cstate="print"/>
          <a:srcRect/>
          <a:stretch>
            <a:fillRect/>
          </a:stretch>
        </p:blipFill>
        <p:spPr bwMode="auto">
          <a:xfrm>
            <a:off x="5219700" y="1484313"/>
            <a:ext cx="3648075" cy="4762500"/>
          </a:xfrm>
          <a:prstGeom prst="rect">
            <a:avLst/>
          </a:prstGeom>
          <a:noFill/>
          <a:ln w="9525">
            <a:noFill/>
            <a:miter lim="800000"/>
            <a:headEnd/>
            <a:tailEnd/>
          </a:ln>
        </p:spPr>
      </p:pic>
      <p:sp>
        <p:nvSpPr>
          <p:cNvPr id="22531" name="Rectangle 5"/>
          <p:cNvSpPr>
            <a:spLocks noGrp="1" noChangeArrowheads="1"/>
          </p:cNvSpPr>
          <p:nvPr>
            <p:ph type="title"/>
          </p:nvPr>
        </p:nvSpPr>
        <p:spPr/>
        <p:txBody>
          <a:bodyPr/>
          <a:lstStyle/>
          <a:p>
            <a:pPr eaLnBrk="1" hangingPunct="1"/>
            <a:r>
              <a:rPr lang="it-IT" smtClean="0"/>
              <a:t>Procedimento 1</a:t>
            </a:r>
          </a:p>
        </p:txBody>
      </p:sp>
      <p:sp>
        <p:nvSpPr>
          <p:cNvPr id="22532" name="Text Box 6"/>
          <p:cNvSpPr txBox="1">
            <a:spLocks noChangeArrowheads="1"/>
          </p:cNvSpPr>
          <p:nvPr/>
        </p:nvSpPr>
        <p:spPr bwMode="auto">
          <a:xfrm>
            <a:off x="323850" y="1844675"/>
            <a:ext cx="4248150" cy="1738313"/>
          </a:xfrm>
          <a:prstGeom prst="rect">
            <a:avLst/>
          </a:prstGeom>
          <a:noFill/>
          <a:ln w="9525">
            <a:noFill/>
            <a:miter lim="800000"/>
            <a:headEnd/>
            <a:tailEnd/>
          </a:ln>
        </p:spPr>
        <p:txBody>
          <a:bodyPr>
            <a:spAutoFit/>
          </a:bodyPr>
          <a:lstStyle/>
          <a:p>
            <a:pPr marL="342900" indent="-342900">
              <a:spcBef>
                <a:spcPct val="50000"/>
              </a:spcBef>
              <a:buFontTx/>
              <a:buAutoNum type="arabicPeriod"/>
              <a:defRPr/>
            </a:pPr>
            <a:r>
              <a:rPr lang="it-IT" sz="3200" dirty="0">
                <a:latin typeface="+mn-lt"/>
              </a:rPr>
              <a:t>START</a:t>
            </a:r>
          </a:p>
          <a:p>
            <a:pPr marL="342900" indent="-342900">
              <a:spcBef>
                <a:spcPct val="50000"/>
              </a:spcBef>
              <a:buFontTx/>
              <a:buAutoNum type="arabicPeriod"/>
              <a:defRPr/>
            </a:pPr>
            <a:r>
              <a:rPr lang="it-IT" sz="3200" dirty="0">
                <a:latin typeface="+mn-lt"/>
              </a:rPr>
              <a:t>RISORSE </a:t>
            </a:r>
            <a:r>
              <a:rPr lang="it-IT" sz="3200" dirty="0" err="1">
                <a:latin typeface="+mn-lt"/>
              </a:rPr>
              <a:t>DI</a:t>
            </a:r>
            <a:r>
              <a:rPr lang="it-IT" sz="3200" dirty="0">
                <a:latin typeface="+mn-lt"/>
              </a:rPr>
              <a:t> RETE</a:t>
            </a:r>
          </a:p>
          <a:p>
            <a:pPr marL="342900" indent="-342900">
              <a:spcBef>
                <a:spcPct val="50000"/>
              </a:spcBef>
              <a:buFontTx/>
              <a:buAutoNum type="arabicPeriod"/>
              <a:defRPr/>
            </a:pPr>
            <a:endParaRPr lang="it-IT"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it-IT" smtClean="0"/>
              <a:t>Procedimento 2</a:t>
            </a:r>
          </a:p>
        </p:txBody>
      </p:sp>
      <p:sp>
        <p:nvSpPr>
          <p:cNvPr id="23555" name="Rectangle 3"/>
          <p:cNvSpPr>
            <a:spLocks noGrp="1" noChangeArrowheads="1"/>
          </p:cNvSpPr>
          <p:nvPr>
            <p:ph type="body" idx="1"/>
          </p:nvPr>
        </p:nvSpPr>
        <p:spPr/>
        <p:txBody>
          <a:bodyPr/>
          <a:lstStyle/>
          <a:p>
            <a:pPr eaLnBrk="1" hangingPunct="1"/>
            <a:r>
              <a:rPr lang="it-IT" smtClean="0"/>
              <a:t>Da “Risorse di rete” compare la schermata seguente, con </a:t>
            </a:r>
          </a:p>
          <a:p>
            <a:pPr eaLnBrk="1" hangingPunct="1"/>
            <a:r>
              <a:rPr lang="it-IT" smtClean="0"/>
              <a:t>Per accedere alla propria rete occorre selezionare </a:t>
            </a:r>
          </a:p>
        </p:txBody>
      </p:sp>
      <p:pic>
        <p:nvPicPr>
          <p:cNvPr id="23556" name="Picture 8"/>
          <p:cNvPicPr>
            <a:picLocks noChangeAspect="1" noChangeArrowheads="1"/>
          </p:cNvPicPr>
          <p:nvPr/>
        </p:nvPicPr>
        <p:blipFill>
          <a:blip r:embed="rId2" cstate="print"/>
          <a:srcRect/>
          <a:stretch>
            <a:fillRect/>
          </a:stretch>
        </p:blipFill>
        <p:spPr bwMode="auto">
          <a:xfrm>
            <a:off x="4211638" y="3500438"/>
            <a:ext cx="4219575" cy="2333625"/>
          </a:xfrm>
          <a:prstGeom prst="rect">
            <a:avLst/>
          </a:prstGeom>
          <a:noFill/>
          <a:ln w="9525">
            <a:noFill/>
            <a:miter lim="800000"/>
            <a:headEnd/>
            <a:tailEnd/>
          </a:ln>
        </p:spPr>
      </p:pic>
      <p:sp>
        <p:nvSpPr>
          <p:cNvPr id="23557" name="Line 7"/>
          <p:cNvSpPr>
            <a:spLocks noChangeShapeType="1"/>
          </p:cNvSpPr>
          <p:nvPr/>
        </p:nvSpPr>
        <p:spPr bwMode="auto">
          <a:xfrm>
            <a:off x="3132138" y="3573463"/>
            <a:ext cx="1295400" cy="1584325"/>
          </a:xfrm>
          <a:prstGeom prst="line">
            <a:avLst/>
          </a:prstGeom>
          <a:noFill/>
          <a:ln w="76200">
            <a:solidFill>
              <a:srgbClr val="FF0000"/>
            </a:solidFill>
            <a:round/>
            <a:headEnd/>
            <a:tailEnd type="triangle" w="med" len="med"/>
          </a:ln>
        </p:spPr>
        <p:txBody>
          <a:bodyPr/>
          <a:lstStyle/>
          <a:p>
            <a:endParaRPr lang="it-IT"/>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it-IT" smtClean="0"/>
              <a:t>Procedimento 3</a:t>
            </a:r>
          </a:p>
        </p:txBody>
      </p:sp>
      <p:sp>
        <p:nvSpPr>
          <p:cNvPr id="24579" name="Rectangle 3"/>
          <p:cNvSpPr>
            <a:spLocks noGrp="1" noChangeArrowheads="1"/>
          </p:cNvSpPr>
          <p:nvPr>
            <p:ph type="body" idx="1"/>
          </p:nvPr>
        </p:nvSpPr>
        <p:spPr/>
        <p:txBody>
          <a:bodyPr/>
          <a:lstStyle/>
          <a:p>
            <a:pPr eaLnBrk="1" hangingPunct="1"/>
            <a:r>
              <a:rPr lang="it-IT" smtClean="0"/>
              <a:t>…compaiono tutti i computer connessi in quel momento alla rete</a:t>
            </a:r>
          </a:p>
        </p:txBody>
      </p:sp>
      <p:pic>
        <p:nvPicPr>
          <p:cNvPr id="24580" name="Picture 4"/>
          <p:cNvPicPr>
            <a:picLocks noChangeAspect="1" noChangeArrowheads="1"/>
          </p:cNvPicPr>
          <p:nvPr/>
        </p:nvPicPr>
        <p:blipFill>
          <a:blip r:embed="rId2" cstate="print"/>
          <a:srcRect/>
          <a:stretch>
            <a:fillRect/>
          </a:stretch>
        </p:blipFill>
        <p:spPr bwMode="auto">
          <a:xfrm>
            <a:off x="1692275" y="2636838"/>
            <a:ext cx="5819775"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8313" y="981075"/>
            <a:ext cx="8229600" cy="1143000"/>
          </a:xfrm>
        </p:spPr>
        <p:txBody>
          <a:bodyPr>
            <a:normAutofit fontScale="90000"/>
          </a:bodyPr>
          <a:lstStyle/>
          <a:p>
            <a:pPr eaLnBrk="1" hangingPunct="1"/>
            <a:r>
              <a:rPr lang="it-IT" sz="4000" smtClean="0"/>
              <a:t>Cosa significa </a:t>
            </a:r>
            <a:r>
              <a:rPr lang="it-IT" sz="4000" b="1" smtClean="0"/>
              <a:t>IP </a:t>
            </a:r>
            <a:br>
              <a:rPr lang="it-IT" sz="4000" b="1" smtClean="0"/>
            </a:br>
            <a:r>
              <a:rPr lang="it-IT" sz="4000" b="1" smtClean="0"/>
              <a:t>(Internet Protocol)</a:t>
            </a:r>
          </a:p>
        </p:txBody>
      </p:sp>
      <p:sp>
        <p:nvSpPr>
          <p:cNvPr id="25603" name="Rectangle 3"/>
          <p:cNvSpPr>
            <a:spLocks noGrp="1" noChangeArrowheads="1"/>
          </p:cNvSpPr>
          <p:nvPr>
            <p:ph type="body" idx="1"/>
          </p:nvPr>
        </p:nvSpPr>
        <p:spPr>
          <a:xfrm>
            <a:off x="395288" y="2852738"/>
            <a:ext cx="8229600" cy="1828800"/>
          </a:xfrm>
        </p:spPr>
        <p:txBody>
          <a:bodyPr/>
          <a:lstStyle/>
          <a:p>
            <a:pPr eaLnBrk="1" hangingPunct="1"/>
            <a:r>
              <a:rPr lang="it-IT" smtClean="0"/>
              <a:t>Ogni computer possiede un proprio indirizzo IP fornito dalla scheda di rete interna.</a:t>
            </a:r>
          </a:p>
          <a:p>
            <a:pPr eaLnBrk="1" hangingPunct="1">
              <a:buFontTx/>
              <a:buNone/>
            </a:pPr>
            <a:endParaRPr lang="it-IT" b="1" smtClean="0">
              <a:solidFill>
                <a:schemeClr val="tx2"/>
              </a:solidFill>
            </a:endParaRPr>
          </a:p>
          <a:p>
            <a:pPr eaLnBrk="1" hangingPunct="1"/>
            <a:endParaRPr lang="it-IT" smtClean="0"/>
          </a:p>
          <a:p>
            <a:pPr eaLnBrk="1" hangingPunct="1"/>
            <a:endParaRPr lang="it-IT" smtClean="0"/>
          </a:p>
          <a:p>
            <a:pPr eaLnBrk="1" hangingPunct="1"/>
            <a:endParaRPr lang="it-IT"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Tipi di Rete</a:t>
            </a:r>
          </a:p>
        </p:txBody>
      </p:sp>
      <p:sp>
        <p:nvSpPr>
          <p:cNvPr id="7171" name="CasellaDiTesto 5"/>
          <p:cNvSpPr txBox="1">
            <a:spLocks noChangeArrowheads="1"/>
          </p:cNvSpPr>
          <p:nvPr/>
        </p:nvSpPr>
        <p:spPr bwMode="auto">
          <a:xfrm>
            <a:off x="547688" y="2143125"/>
            <a:ext cx="7986712" cy="3416300"/>
          </a:xfrm>
          <a:prstGeom prst="rect">
            <a:avLst/>
          </a:prstGeom>
          <a:noFill/>
          <a:ln w="9525">
            <a:noFill/>
            <a:miter lim="800000"/>
            <a:headEnd/>
            <a:tailEnd/>
          </a:ln>
        </p:spPr>
        <p:txBody>
          <a:bodyPr>
            <a:spAutoFit/>
          </a:bodyPr>
          <a:lstStyle/>
          <a:p>
            <a:pPr marL="342900" indent="-342900">
              <a:buFont typeface="Arial" charset="0"/>
              <a:buChar char="•"/>
            </a:pPr>
            <a:r>
              <a:rPr lang="it-IT" sz="2400">
                <a:solidFill>
                  <a:srgbClr val="C00000"/>
                </a:solidFill>
                <a:latin typeface="Corbel" pitchFamily="34" charset="0"/>
              </a:rPr>
              <a:t>Cablata  (Wired)</a:t>
            </a:r>
          </a:p>
          <a:p>
            <a:pPr marL="800100" lvl="1" indent="-342900">
              <a:buFont typeface="Arial" charset="0"/>
              <a:buChar char="•"/>
            </a:pPr>
            <a:r>
              <a:rPr lang="it-IT" sz="2400">
                <a:latin typeface="Corbel" pitchFamily="34" charset="0"/>
              </a:rPr>
              <a:t>in Fibra Ottica (Fiber o FO)</a:t>
            </a:r>
          </a:p>
          <a:p>
            <a:pPr marL="800100" lvl="1" indent="-342900">
              <a:buFont typeface="Arial" charset="0"/>
              <a:buChar char="•"/>
            </a:pPr>
            <a:r>
              <a:rPr lang="it-IT" sz="2400">
                <a:latin typeface="Corbel" pitchFamily="34" charset="0"/>
              </a:rPr>
              <a:t>in Rame (Copper)</a:t>
            </a:r>
          </a:p>
          <a:p>
            <a:pPr marL="800100" lvl="1" indent="-342900">
              <a:buFont typeface="Arial" charset="0"/>
              <a:buChar char="•"/>
            </a:pPr>
            <a:endParaRPr lang="it-IT" sz="2400">
              <a:latin typeface="Corbel" pitchFamily="34" charset="0"/>
            </a:endParaRPr>
          </a:p>
          <a:p>
            <a:pPr marL="342900" indent="-342900">
              <a:buFont typeface="Arial" charset="0"/>
              <a:buChar char="•"/>
            </a:pPr>
            <a:r>
              <a:rPr lang="it-IT" sz="2400">
                <a:solidFill>
                  <a:srgbClr val="C00000"/>
                </a:solidFill>
                <a:latin typeface="Corbel" pitchFamily="34" charset="0"/>
              </a:rPr>
              <a:t>Non Cablata (Wireless)  </a:t>
            </a:r>
          </a:p>
          <a:p>
            <a:pPr marL="800100" lvl="1" indent="-342900">
              <a:buFont typeface="Arial" charset="0"/>
              <a:buChar char="•"/>
            </a:pPr>
            <a:r>
              <a:rPr lang="it-IT" sz="2400">
                <a:latin typeface="Corbel" pitchFamily="34" charset="0"/>
              </a:rPr>
              <a:t>a radio frequenza via etere</a:t>
            </a:r>
          </a:p>
          <a:p>
            <a:pPr marL="800100" lvl="1" indent="-342900">
              <a:buFont typeface="Arial" charset="0"/>
              <a:buChar char="•"/>
            </a:pPr>
            <a:endParaRPr lang="it-IT" sz="2400">
              <a:latin typeface="Corbel" pitchFamily="34" charset="0"/>
            </a:endParaRPr>
          </a:p>
          <a:p>
            <a:pPr marL="342900" indent="-342900">
              <a:buFont typeface="Arial" charset="0"/>
              <a:buChar char="•"/>
            </a:pPr>
            <a:r>
              <a:rPr lang="it-IT" sz="2400">
                <a:solidFill>
                  <a:srgbClr val="C00000"/>
                </a:solidFill>
                <a:latin typeface="Corbel" pitchFamily="34" charset="0"/>
              </a:rPr>
              <a:t>Mista</a:t>
            </a:r>
          </a:p>
          <a:p>
            <a:pPr marL="800100" lvl="1" indent="-342900">
              <a:buFont typeface="Arial" charset="0"/>
              <a:buChar char="•"/>
            </a:pPr>
            <a:r>
              <a:rPr lang="it-IT" sz="2400">
                <a:latin typeface="Corbel" pitchFamily="34" charset="0"/>
              </a:rPr>
              <a:t>L’insieme dei due tipi</a:t>
            </a:r>
          </a:p>
        </p:txBody>
      </p:sp>
      <p:pic>
        <p:nvPicPr>
          <p:cNvPr id="7172" name="Picture 2"/>
          <p:cNvPicPr>
            <a:picLocks noChangeAspect="1" noChangeArrowheads="1"/>
          </p:cNvPicPr>
          <p:nvPr/>
        </p:nvPicPr>
        <p:blipFill>
          <a:blip r:embed="rId3" cstate="print"/>
          <a:srcRect/>
          <a:stretch>
            <a:fillRect/>
          </a:stretch>
        </p:blipFill>
        <p:spPr bwMode="auto">
          <a:xfrm>
            <a:off x="7956550" y="233363"/>
            <a:ext cx="884238" cy="858837"/>
          </a:xfrm>
          <a:prstGeom prst="rect">
            <a:avLst/>
          </a:prstGeom>
          <a:noFill/>
          <a:ln w="9525">
            <a:noFill/>
            <a:miter lim="800000"/>
            <a:headEnd/>
            <a:tailEnd/>
          </a:ln>
        </p:spPr>
      </p:pic>
      <p:sp>
        <p:nvSpPr>
          <p:cNvPr id="7173" name="CasellaDiTesto 1"/>
          <p:cNvSpPr txBox="1">
            <a:spLocks noChangeArrowheads="1"/>
          </p:cNvSpPr>
          <p:nvPr/>
        </p:nvSpPr>
        <p:spPr bwMode="auto">
          <a:xfrm>
            <a:off x="525463" y="1341438"/>
            <a:ext cx="6769100" cy="460375"/>
          </a:xfrm>
          <a:prstGeom prst="rect">
            <a:avLst/>
          </a:prstGeom>
          <a:noFill/>
          <a:ln w="9525">
            <a:noFill/>
            <a:miter lim="800000"/>
            <a:headEnd/>
            <a:tailEnd/>
          </a:ln>
        </p:spPr>
        <p:txBody>
          <a:bodyPr>
            <a:spAutoFit/>
          </a:bodyPr>
          <a:lstStyle/>
          <a:p>
            <a:r>
              <a:rPr lang="it-IT" sz="2400">
                <a:latin typeface="Corbel" pitchFamily="34" charset="0"/>
              </a:rPr>
              <a:t>Ogni tipologia di Rete può essere: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512064"/>
            <a:ext cx="7772400" cy="914400"/>
          </a:xfrm>
        </p:spPr>
        <p:txBody>
          <a:bodyPr/>
          <a:lstStyle/>
          <a:p>
            <a:pPr fontAlgn="auto">
              <a:spcAft>
                <a:spcPts val="0"/>
              </a:spcAft>
              <a:defRPr/>
            </a:pPr>
            <a:r>
              <a:rPr b="1" dirty="0" smtClean="0">
                <a:ln>
                  <a:solidFill>
                    <a:schemeClr val="accent1"/>
                  </a:solidFill>
                </a:ln>
                <a:solidFill>
                  <a:schemeClr val="tx2">
                    <a:satMod val="200000"/>
                  </a:schemeClr>
                </a:solidFill>
              </a:rPr>
              <a:t>Struttura dell’indirizzo </a:t>
            </a:r>
            <a:r>
              <a:rPr b="1" dirty="0">
                <a:ln>
                  <a:solidFill>
                    <a:schemeClr val="accent1"/>
                  </a:solidFill>
                </a:ln>
                <a:solidFill>
                  <a:schemeClr val="tx2">
                    <a:satMod val="200000"/>
                  </a:schemeClr>
                </a:solidFill>
              </a:rPr>
              <a:t>IP</a:t>
            </a:r>
            <a:endParaRPr dirty="0">
              <a:solidFill>
                <a:schemeClr val="tx2">
                  <a:satMod val="200000"/>
                </a:schemeClr>
              </a:solidFill>
            </a:endParaRPr>
          </a:p>
        </p:txBody>
      </p:sp>
      <p:pic>
        <p:nvPicPr>
          <p:cNvPr id="26627" name="Segnaposto contenuto 4"/>
          <p:cNvPicPr>
            <a:picLocks noGrp="1" noChangeAspect="1"/>
          </p:cNvPicPr>
          <p:nvPr>
            <p:ph idx="1"/>
          </p:nvPr>
        </p:nvPicPr>
        <p:blipFill>
          <a:blip r:embed="rId2" cstate="print"/>
          <a:srcRect/>
          <a:stretch>
            <a:fillRect/>
          </a:stretch>
        </p:blipFill>
        <p:spPr>
          <a:xfrm>
            <a:off x="900113" y="3284538"/>
            <a:ext cx="7560320" cy="666750"/>
          </a:xfrm>
        </p:spPr>
      </p:pic>
      <p:pic>
        <p:nvPicPr>
          <p:cNvPr id="26628" name="Picture 2"/>
          <p:cNvPicPr>
            <a:picLocks noChangeAspect="1" noChangeArrowheads="1"/>
          </p:cNvPicPr>
          <p:nvPr/>
        </p:nvPicPr>
        <p:blipFill>
          <a:blip r:embed="rId3" cstate="print"/>
          <a:srcRect/>
          <a:stretch>
            <a:fillRect/>
          </a:stretch>
        </p:blipFill>
        <p:spPr bwMode="auto">
          <a:xfrm>
            <a:off x="7956550" y="233363"/>
            <a:ext cx="884238" cy="858837"/>
          </a:xfrm>
          <a:prstGeom prst="rect">
            <a:avLst/>
          </a:prstGeom>
          <a:noFill/>
          <a:ln w="9525">
            <a:noFill/>
            <a:miter lim="800000"/>
            <a:headEnd/>
            <a:tailEnd/>
          </a:ln>
        </p:spPr>
      </p:pic>
      <p:sp>
        <p:nvSpPr>
          <p:cNvPr id="6" name="Parentesi graffa chiusa 5"/>
          <p:cNvSpPr/>
          <p:nvPr/>
        </p:nvSpPr>
        <p:spPr>
          <a:xfrm rot="16200000">
            <a:off x="3744119" y="-207169"/>
            <a:ext cx="719138" cy="6264275"/>
          </a:xfrm>
          <a:prstGeom prst="rightBrace">
            <a:avLst/>
          </a:prstGeom>
          <a:ln w="508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it-IT"/>
          </a:p>
        </p:txBody>
      </p:sp>
      <p:sp>
        <p:nvSpPr>
          <p:cNvPr id="7" name="Parentesi graffa chiusa 6"/>
          <p:cNvSpPr/>
          <p:nvPr/>
        </p:nvSpPr>
        <p:spPr>
          <a:xfrm rot="16200000">
            <a:off x="7488015" y="2385193"/>
            <a:ext cx="720725" cy="1080146"/>
          </a:xfrm>
          <a:prstGeom prst="rightBrace">
            <a:avLst/>
          </a:prstGeom>
          <a:ln w="508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it-IT"/>
          </a:p>
        </p:txBody>
      </p:sp>
      <p:sp>
        <p:nvSpPr>
          <p:cNvPr id="26631" name="CasellaDiTesto 7"/>
          <p:cNvSpPr txBox="1">
            <a:spLocks noChangeArrowheads="1"/>
          </p:cNvSpPr>
          <p:nvPr/>
        </p:nvSpPr>
        <p:spPr bwMode="auto">
          <a:xfrm>
            <a:off x="3475038" y="1638300"/>
            <a:ext cx="1312862" cy="708025"/>
          </a:xfrm>
          <a:prstGeom prst="rect">
            <a:avLst/>
          </a:prstGeom>
          <a:noFill/>
          <a:ln w="9525">
            <a:noFill/>
            <a:miter lim="800000"/>
            <a:headEnd/>
            <a:tailEnd/>
          </a:ln>
        </p:spPr>
        <p:txBody>
          <a:bodyPr>
            <a:spAutoFit/>
          </a:bodyPr>
          <a:lstStyle/>
          <a:p>
            <a:r>
              <a:rPr lang="it-IT" sz="4000">
                <a:solidFill>
                  <a:schemeClr val="accent1"/>
                </a:solidFill>
                <a:latin typeface="Corbel" pitchFamily="34" charset="0"/>
              </a:rPr>
              <a:t>Rete</a:t>
            </a:r>
          </a:p>
        </p:txBody>
      </p:sp>
      <p:sp>
        <p:nvSpPr>
          <p:cNvPr id="26632" name="CasellaDiTesto 8"/>
          <p:cNvSpPr txBox="1">
            <a:spLocks noChangeArrowheads="1"/>
          </p:cNvSpPr>
          <p:nvPr/>
        </p:nvSpPr>
        <p:spPr bwMode="auto">
          <a:xfrm>
            <a:off x="7427913" y="1685925"/>
            <a:ext cx="1320800" cy="708025"/>
          </a:xfrm>
          <a:prstGeom prst="rect">
            <a:avLst/>
          </a:prstGeom>
          <a:noFill/>
          <a:ln w="9525">
            <a:noFill/>
            <a:miter lim="800000"/>
            <a:headEnd/>
            <a:tailEnd/>
          </a:ln>
        </p:spPr>
        <p:txBody>
          <a:bodyPr>
            <a:spAutoFit/>
          </a:bodyPr>
          <a:lstStyle/>
          <a:p>
            <a:r>
              <a:rPr lang="it-IT" sz="4000">
                <a:solidFill>
                  <a:schemeClr val="accent1"/>
                </a:solidFill>
                <a:latin typeface="Corbel" pitchFamily="34" charset="0"/>
              </a:rPr>
              <a:t>Host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it-IT" b="1" smtClean="0"/>
              <a:t>Gli indirizzi IP</a:t>
            </a:r>
          </a:p>
        </p:txBody>
      </p:sp>
      <p:sp>
        <p:nvSpPr>
          <p:cNvPr id="27651" name="Rectangle 3"/>
          <p:cNvSpPr>
            <a:spLocks noGrp="1" noChangeArrowheads="1"/>
          </p:cNvSpPr>
          <p:nvPr>
            <p:ph type="body" idx="1"/>
          </p:nvPr>
        </p:nvSpPr>
        <p:spPr>
          <a:xfrm>
            <a:off x="457200" y="1600200"/>
            <a:ext cx="8229600" cy="5105400"/>
          </a:xfrm>
        </p:spPr>
        <p:txBody>
          <a:bodyPr/>
          <a:lstStyle/>
          <a:p>
            <a:pPr eaLnBrk="1" hangingPunct="1">
              <a:lnSpc>
                <a:spcPct val="80000"/>
              </a:lnSpc>
            </a:pPr>
            <a:r>
              <a:rPr lang="it-IT" sz="1800" b="1" smtClean="0"/>
              <a:t>Ogni macchina (host) su Internet viene identificata da un indirizzo IP.</a:t>
            </a:r>
          </a:p>
          <a:p>
            <a:pPr eaLnBrk="1" hangingPunct="1">
              <a:lnSpc>
                <a:spcPct val="80000"/>
              </a:lnSpc>
            </a:pPr>
            <a:endParaRPr lang="it-IT" sz="1800" b="1" smtClean="0"/>
          </a:p>
          <a:p>
            <a:pPr eaLnBrk="1" hangingPunct="1">
              <a:lnSpc>
                <a:spcPct val="80000"/>
              </a:lnSpc>
            </a:pPr>
            <a:r>
              <a:rPr lang="it-IT" sz="1800" b="1" smtClean="0"/>
              <a:t>Gli indirizzi IP sono di solito indicati attraverso 4 valori numerici interi tra 0 e 255 separati da un punto </a:t>
            </a:r>
          </a:p>
          <a:p>
            <a:pPr algn="ctr" eaLnBrk="1" hangingPunct="1">
              <a:lnSpc>
                <a:spcPct val="80000"/>
              </a:lnSpc>
            </a:pPr>
            <a:r>
              <a:rPr lang="it-IT" sz="1800" b="1" smtClean="0"/>
              <a:t>es. 136.124.234.5 </a:t>
            </a:r>
          </a:p>
          <a:p>
            <a:pPr eaLnBrk="1" hangingPunct="1">
              <a:lnSpc>
                <a:spcPct val="80000"/>
              </a:lnSpc>
            </a:pPr>
            <a:endParaRPr lang="it-IT" sz="1800" b="1" smtClean="0"/>
          </a:p>
          <a:p>
            <a:pPr eaLnBrk="1" hangingPunct="1">
              <a:lnSpc>
                <a:spcPct val="80000"/>
              </a:lnSpc>
            </a:pPr>
            <a:r>
              <a:rPr lang="it-IT" sz="1800" b="1" smtClean="0"/>
              <a:t>Un host può avere anche un nome simbolico (fatto di lettere) ad esempio (</a:t>
            </a:r>
            <a:r>
              <a:rPr lang="it-IT" sz="1800" b="1" smtClean="0">
                <a:hlinkClick r:id="rId2"/>
              </a:rPr>
              <a:t>www.rossi.it</a:t>
            </a:r>
            <a:r>
              <a:rPr lang="it-IT" sz="1800" b="1" smtClean="0"/>
              <a:t>) che risulta più facile da ricordare per noi umani.</a:t>
            </a:r>
          </a:p>
          <a:p>
            <a:pPr eaLnBrk="1" hangingPunct="1">
              <a:lnSpc>
                <a:spcPct val="80000"/>
              </a:lnSpc>
            </a:pPr>
            <a:endParaRPr lang="it-IT" sz="1800" b="1" smtClean="0"/>
          </a:p>
          <a:p>
            <a:pPr eaLnBrk="1" hangingPunct="1">
              <a:lnSpc>
                <a:spcPct val="80000"/>
              </a:lnSpc>
            </a:pPr>
            <a:r>
              <a:rPr lang="it-IT" sz="1800" b="1" smtClean="0"/>
              <a:t>I nomi sono tradotti in indirizzi da particolari server ( server DNS)</a:t>
            </a:r>
          </a:p>
          <a:p>
            <a:pPr eaLnBrk="1" hangingPunct="1">
              <a:lnSpc>
                <a:spcPct val="80000"/>
              </a:lnSpc>
            </a:pPr>
            <a:endParaRPr lang="it-IT" sz="1800" b="1" smtClean="0"/>
          </a:p>
          <a:p>
            <a:pPr eaLnBrk="1" hangingPunct="1">
              <a:lnSpc>
                <a:spcPct val="80000"/>
              </a:lnSpc>
            </a:pPr>
            <a:r>
              <a:rPr lang="it-IT" sz="1800" b="1" smtClean="0"/>
              <a:t>I nomi dei domini Internet vengono assegnati  e gestiti da un Ente (il NIC) unico in tutto il mondo (non ci possono essere nomi duplicati). </a:t>
            </a:r>
          </a:p>
          <a:p>
            <a:pPr eaLnBrk="1" hangingPunct="1">
              <a:lnSpc>
                <a:spcPct val="80000"/>
              </a:lnSpc>
            </a:pPr>
            <a:endParaRPr lang="it-IT" sz="1800" b="1" smtClean="0"/>
          </a:p>
          <a:p>
            <a:pPr eaLnBrk="1" hangingPunct="1">
              <a:lnSpc>
                <a:spcPct val="80000"/>
              </a:lnSpc>
            </a:pPr>
            <a:r>
              <a:rPr lang="it-IT" sz="1800" b="1" smtClean="0"/>
              <a:t>Questa operazione si chiama </a:t>
            </a:r>
            <a:r>
              <a:rPr lang="it-IT" sz="1800" b="1" u="sng" smtClean="0"/>
              <a:t>registrazione di un dominio</a:t>
            </a:r>
            <a:r>
              <a:rPr lang="it-IT" sz="1800" b="1" smtClean="0"/>
              <a:t>.</a:t>
            </a:r>
            <a:r>
              <a:rPr lang="it-IT" sz="1800" smtClean="0"/>
              <a:t>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p:cNvSpPr>
            <a:spLocks noGrp="1"/>
          </p:cNvSpPr>
          <p:nvPr>
            <p:ph type="title"/>
          </p:nvPr>
        </p:nvSpPr>
        <p:spPr/>
        <p:txBody>
          <a:bodyPr/>
          <a:lstStyle/>
          <a:p>
            <a:r>
              <a:rPr lang="it-IT" smtClean="0"/>
              <a:t>Ora iniziamo a lavorare</a:t>
            </a:r>
          </a:p>
        </p:txBody>
      </p:sp>
      <p:sp>
        <p:nvSpPr>
          <p:cNvPr id="28675" name="Segnaposto contenuto 2"/>
          <p:cNvSpPr>
            <a:spLocks noGrp="1"/>
          </p:cNvSpPr>
          <p:nvPr>
            <p:ph idx="1"/>
          </p:nvPr>
        </p:nvSpPr>
        <p:spPr/>
        <p:txBody>
          <a:bodyPr/>
          <a:lstStyle/>
          <a:p>
            <a:r>
              <a:rPr lang="it-IT" smtClean="0"/>
              <a:t>Vediamo come è possibile assegnare un indirizzo IP al proprio computer e perché dobbiamo farlo</a:t>
            </a:r>
          </a:p>
          <a:p>
            <a:r>
              <a:rPr lang="it-IT" smtClean="0"/>
              <a:t>Teniamo presente che lo switch che stiamo per utilizzare ha un proprio indirizzo IP che dobbiamo conoscere se desideriamo che i computer comunichino tra loro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olo 1"/>
          <p:cNvSpPr>
            <a:spLocks noGrp="1"/>
          </p:cNvSpPr>
          <p:nvPr>
            <p:ph type="title"/>
          </p:nvPr>
        </p:nvSpPr>
        <p:spPr/>
        <p:txBody>
          <a:bodyPr/>
          <a:lstStyle/>
          <a:p>
            <a:pPr algn="l"/>
            <a:r>
              <a:rPr lang="it-IT" sz="2800" smtClean="0"/>
              <a:t>Indirizzo IP dello switch 192.</a:t>
            </a:r>
          </a:p>
        </p:txBody>
      </p:sp>
      <p:sp>
        <p:nvSpPr>
          <p:cNvPr id="29699" name="Segnaposto contenuto 2"/>
          <p:cNvSpPr>
            <a:spLocks noGrp="1"/>
          </p:cNvSpPr>
          <p:nvPr>
            <p:ph idx="1"/>
          </p:nvPr>
        </p:nvSpPr>
        <p:spPr/>
        <p:txBody>
          <a:bodyPr/>
          <a:lstStyle/>
          <a:p>
            <a:r>
              <a:rPr lang="it-IT" sz="2800" smtClean="0"/>
              <a:t>Indirizzo IP docente Verde</a:t>
            </a:r>
          </a:p>
          <a:p>
            <a:r>
              <a:rPr lang="it-IT" sz="2800" smtClean="0"/>
              <a:t>Indirizzo IP docente Di Fortunato</a:t>
            </a:r>
          </a:p>
          <a:p>
            <a:r>
              <a:rPr lang="it-IT" sz="2800" smtClean="0"/>
              <a:t>Indirizzo IP docente Torre </a:t>
            </a:r>
          </a:p>
          <a:p>
            <a:r>
              <a:rPr lang="it-IT" sz="2800" smtClean="0"/>
              <a:t>Indirizzo IP docente Verde </a:t>
            </a:r>
          </a:p>
          <a:p>
            <a:r>
              <a:rPr lang="it-IT" sz="2800" smtClean="0"/>
              <a:t>Indirizzo IP docente Verde </a:t>
            </a:r>
          </a:p>
          <a:p>
            <a:endParaRPr lang="it-IT" smtClean="0"/>
          </a:p>
          <a:p>
            <a:endParaRPr lang="it-IT" smtClean="0"/>
          </a:p>
          <a:p>
            <a:pPr>
              <a:buFontTx/>
              <a:buNone/>
            </a:pPr>
            <a:r>
              <a:rPr lang="it-IT" smtClean="0"/>
              <a:t> </a:t>
            </a:r>
          </a:p>
          <a:p>
            <a:endParaRPr lang="it-IT"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1628775"/>
            <a:ext cx="8229600" cy="1143000"/>
          </a:xfrm>
        </p:spPr>
        <p:txBody>
          <a:bodyPr>
            <a:normAutofit fontScale="90000"/>
          </a:bodyPr>
          <a:lstStyle/>
          <a:p>
            <a:pPr eaLnBrk="1" hangingPunct="1"/>
            <a:r>
              <a:rPr lang="it-IT" sz="4000" smtClean="0"/>
              <a:t>Ora definiamo i passaggi per poter fare comunicare 2 o più PC tra loro utilizzando uno switch</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it-IT" smtClean="0"/>
              <a:t>Comunicazione tra due PC</a:t>
            </a:r>
          </a:p>
        </p:txBody>
      </p:sp>
      <p:sp>
        <p:nvSpPr>
          <p:cNvPr id="31747" name="Rectangle 3"/>
          <p:cNvSpPr>
            <a:spLocks noGrp="1" noChangeArrowheads="1"/>
          </p:cNvSpPr>
          <p:nvPr>
            <p:ph type="body" idx="1"/>
          </p:nvPr>
        </p:nvSpPr>
        <p:spPr/>
        <p:txBody>
          <a:bodyPr/>
          <a:lstStyle/>
          <a:p>
            <a:pPr eaLnBrk="1" hangingPunct="1"/>
            <a:r>
              <a:rPr lang="it-IT" smtClean="0"/>
              <a:t>Assegnare alle due macchine indirizzi IP diversi</a:t>
            </a:r>
          </a:p>
          <a:p>
            <a:pPr eaLnBrk="1" hangingPunct="1"/>
            <a:r>
              <a:rPr lang="it-IT" smtClean="0"/>
              <a:t>Esempio </a:t>
            </a:r>
          </a:p>
          <a:p>
            <a:pPr eaLnBrk="1" hangingPunct="1"/>
            <a:r>
              <a:rPr lang="it-IT" smtClean="0"/>
              <a:t>192.168.255.40 (prima macchina) </a:t>
            </a:r>
          </a:p>
          <a:p>
            <a:pPr eaLnBrk="1" hangingPunct="1"/>
            <a:r>
              <a:rPr lang="it-IT" smtClean="0"/>
              <a:t>192.168.255.45 (seconda macchina)</a:t>
            </a:r>
          </a:p>
          <a:p>
            <a:pPr eaLnBrk="1" hangingPunct="1"/>
            <a:r>
              <a:rPr lang="it-IT" smtClean="0"/>
              <a:t>Si possono assegnare un max di 255 PC</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it-IT" smtClean="0"/>
              <a:t>Come assegnare l’indirizzo IP</a:t>
            </a:r>
          </a:p>
        </p:txBody>
      </p:sp>
      <p:sp>
        <p:nvSpPr>
          <p:cNvPr id="32771" name="Rectangle 3"/>
          <p:cNvSpPr>
            <a:spLocks noGrp="1" noChangeArrowheads="1"/>
          </p:cNvSpPr>
          <p:nvPr>
            <p:ph type="body" idx="1"/>
          </p:nvPr>
        </p:nvSpPr>
        <p:spPr/>
        <p:txBody>
          <a:bodyPr/>
          <a:lstStyle/>
          <a:p>
            <a:pPr eaLnBrk="1" hangingPunct="1"/>
            <a:r>
              <a:rPr lang="it-IT" smtClean="0"/>
              <a:t>Pannello di controllo</a:t>
            </a:r>
          </a:p>
          <a:p>
            <a:pPr eaLnBrk="1" hangingPunct="1"/>
            <a:r>
              <a:rPr lang="it-IT" smtClean="0"/>
              <a:t>Connessione di rete</a:t>
            </a:r>
          </a:p>
          <a:p>
            <a:pPr eaLnBrk="1" hangingPunct="1"/>
            <a:r>
              <a:rPr lang="it-IT" smtClean="0"/>
              <a:t>Proprietà (tasto destro del mouse)</a:t>
            </a:r>
          </a:p>
          <a:p>
            <a:pPr eaLnBrk="1" hangingPunct="1"/>
            <a:r>
              <a:rPr lang="it-IT" smtClean="0"/>
              <a:t>Protocollo TCP/IP (selezionare)</a:t>
            </a:r>
          </a:p>
          <a:p>
            <a:pPr eaLnBrk="1" hangingPunct="1"/>
            <a:r>
              <a:rPr lang="it-IT" smtClean="0"/>
              <a:t>Proprietà (selezionare indirizzo IP</a:t>
            </a:r>
            <a:r>
              <a:rPr lang="it-IT" i="1" smtClean="0"/>
              <a:t>)</a:t>
            </a:r>
          </a:p>
          <a:p>
            <a:pPr eaLnBrk="1" hangingPunct="1"/>
            <a:r>
              <a:rPr lang="it-IT" smtClean="0"/>
              <a:t>Trascrivere nuovo valore IP </a:t>
            </a:r>
          </a:p>
          <a:p>
            <a:pPr eaLnBrk="1" hangingPunct="1"/>
            <a:r>
              <a:rPr lang="it-IT" smtClean="0"/>
              <a:t>Esempio 192.168.10.10</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it-IT" smtClean="0"/>
              <a:t>Cosa sono i comando DOS</a:t>
            </a:r>
          </a:p>
        </p:txBody>
      </p:sp>
      <p:sp>
        <p:nvSpPr>
          <p:cNvPr id="33795" name="Rectangle 3"/>
          <p:cNvSpPr>
            <a:spLocks noGrp="1" noChangeArrowheads="1"/>
          </p:cNvSpPr>
          <p:nvPr>
            <p:ph type="body" idx="1"/>
          </p:nvPr>
        </p:nvSpPr>
        <p:spPr/>
        <p:txBody>
          <a:bodyPr/>
          <a:lstStyle/>
          <a:p>
            <a:pPr eaLnBrk="1" hangingPunct="1"/>
            <a:r>
              <a:rPr lang="it-IT" smtClean="0"/>
              <a:t>Il primo comando che andremo ad utilizzare è Cmd vediamo come utilizzarlo e a cosa ci può servire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olo 1"/>
          <p:cNvSpPr>
            <a:spLocks noGrp="1"/>
          </p:cNvSpPr>
          <p:nvPr>
            <p:ph type="title"/>
          </p:nvPr>
        </p:nvSpPr>
        <p:spPr>
          <a:xfrm>
            <a:off x="468313" y="981075"/>
            <a:ext cx="8229600" cy="1143000"/>
          </a:xfrm>
        </p:spPr>
        <p:txBody>
          <a:bodyPr>
            <a:normAutofit fontScale="90000"/>
          </a:bodyPr>
          <a:lstStyle/>
          <a:p>
            <a:pPr eaLnBrk="1" hangingPunct="1"/>
            <a:r>
              <a:rPr lang="it-IT" smtClean="0"/>
              <a:t>Come verificare la presenza in rete di un dispositivo di rete</a:t>
            </a:r>
          </a:p>
        </p:txBody>
      </p:sp>
      <p:sp>
        <p:nvSpPr>
          <p:cNvPr id="34819" name="Segnaposto contenuto 2"/>
          <p:cNvSpPr>
            <a:spLocks noGrp="1"/>
          </p:cNvSpPr>
          <p:nvPr>
            <p:ph idx="1"/>
          </p:nvPr>
        </p:nvSpPr>
        <p:spPr>
          <a:xfrm>
            <a:off x="468313" y="2492375"/>
            <a:ext cx="8229600" cy="4525963"/>
          </a:xfrm>
        </p:spPr>
        <p:txBody>
          <a:bodyPr/>
          <a:lstStyle/>
          <a:p>
            <a:pPr eaLnBrk="1" hangingPunct="1"/>
            <a:endParaRPr lang="it-IT" smtClean="0"/>
          </a:p>
          <a:p>
            <a:pPr eaLnBrk="1" hangingPunct="1"/>
            <a:r>
              <a:rPr lang="it-IT" smtClean="0"/>
              <a:t>Occorre conoscere un semplice comando DOS</a:t>
            </a:r>
          </a:p>
          <a:p>
            <a:pPr eaLnBrk="1" hangingPunct="1"/>
            <a:endParaRPr lang="it-IT"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pPr eaLnBrk="1" hangingPunct="1"/>
            <a:r>
              <a:rPr lang="it-IT" sz="4000" smtClean="0"/>
              <a:t>Verificare la corretta connessione allo switch</a:t>
            </a:r>
          </a:p>
        </p:txBody>
      </p:sp>
      <p:sp>
        <p:nvSpPr>
          <p:cNvPr id="35843" name="Rectangle 3"/>
          <p:cNvSpPr>
            <a:spLocks noGrp="1" noChangeArrowheads="1"/>
          </p:cNvSpPr>
          <p:nvPr>
            <p:ph type="body" idx="1"/>
          </p:nvPr>
        </p:nvSpPr>
        <p:spPr/>
        <p:txBody>
          <a:bodyPr/>
          <a:lstStyle/>
          <a:p>
            <a:pPr eaLnBrk="1" hangingPunct="1"/>
            <a:r>
              <a:rPr lang="it-IT" smtClean="0"/>
              <a:t>Comando DOS</a:t>
            </a:r>
          </a:p>
          <a:p>
            <a:pPr eaLnBrk="1" hangingPunct="1"/>
            <a:r>
              <a:rPr lang="it-IT" smtClean="0"/>
              <a:t>Esegui</a:t>
            </a:r>
          </a:p>
          <a:p>
            <a:pPr eaLnBrk="1" hangingPunct="1"/>
            <a:r>
              <a:rPr lang="it-IT" smtClean="0"/>
              <a:t>Cmd</a:t>
            </a:r>
          </a:p>
          <a:p>
            <a:pPr eaLnBrk="1" hangingPunct="1"/>
            <a:r>
              <a:rPr lang="it-IT" smtClean="0"/>
              <a:t>Ipconfig (deve comparire l’indirizzo assegnato)</a:t>
            </a:r>
          </a:p>
          <a:p>
            <a:pPr eaLnBrk="1" hangingPunct="1"/>
            <a:r>
              <a:rPr lang="it-IT" smtClean="0"/>
              <a:t>Es. 168.192.10.10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620688"/>
            <a:ext cx="8064896" cy="707886"/>
          </a:xfrm>
          <a:prstGeom prst="rect">
            <a:avLst/>
          </a:prstGeom>
          <a:noFill/>
        </p:spPr>
        <p:txBody>
          <a:bodyPr>
            <a:spAutoFit/>
          </a:bodyPr>
          <a:lstStyle/>
          <a:p>
            <a:pPr algn="ctr" fontAlgn="auto">
              <a:spcBef>
                <a:spcPts val="0"/>
              </a:spcBef>
              <a:spcAft>
                <a:spcPts val="0"/>
              </a:spcAft>
              <a:defRPr/>
            </a:pPr>
            <a:r>
              <a:rPr lang="it-IT" sz="4000" b="1" dirty="0" smtClean="0">
                <a:ln>
                  <a:solidFill>
                    <a:schemeClr val="accent1"/>
                  </a:solidFill>
                </a:ln>
                <a:latin typeface="+mn-lt"/>
                <a:cs typeface="Arial" pitchFamily="34" charset="0"/>
              </a:rPr>
              <a:t>internet</a:t>
            </a:r>
            <a:endParaRPr lang="it-IT" sz="4000" b="1" dirty="0">
              <a:ln>
                <a:solidFill>
                  <a:schemeClr val="accent1"/>
                </a:solidFill>
              </a:ln>
              <a:latin typeface="+mn-lt"/>
              <a:cs typeface="Arial" pitchFamily="34" charset="0"/>
            </a:endParaRPr>
          </a:p>
        </p:txBody>
      </p:sp>
      <p:pic>
        <p:nvPicPr>
          <p:cNvPr id="8195" name="Picture 2"/>
          <p:cNvPicPr>
            <a:picLocks noChangeAspect="1" noChangeArrowheads="1"/>
          </p:cNvPicPr>
          <p:nvPr/>
        </p:nvPicPr>
        <p:blipFill>
          <a:blip r:embed="rId2" cstate="print"/>
          <a:srcRect/>
          <a:stretch>
            <a:fillRect/>
          </a:stretch>
        </p:blipFill>
        <p:spPr bwMode="auto">
          <a:xfrm>
            <a:off x="7956550" y="233363"/>
            <a:ext cx="884238" cy="858837"/>
          </a:xfrm>
          <a:prstGeom prst="rect">
            <a:avLst/>
          </a:prstGeom>
          <a:noFill/>
          <a:ln w="9525">
            <a:noFill/>
            <a:miter lim="800000"/>
            <a:headEnd/>
            <a:tailEnd/>
          </a:ln>
        </p:spPr>
      </p:pic>
      <p:pic>
        <p:nvPicPr>
          <p:cNvPr id="8196" name="Picture 6" descr="http://static.guim.co.uk/sys-images/Guardian/Pix/pictures/2010/8/11/1281544121092/Google-internet-006.jpg"/>
          <p:cNvPicPr>
            <a:picLocks noChangeAspect="1" noChangeArrowheads="1"/>
          </p:cNvPicPr>
          <p:nvPr/>
        </p:nvPicPr>
        <p:blipFill>
          <a:blip r:embed="rId3" cstate="print"/>
          <a:srcRect/>
          <a:stretch>
            <a:fillRect/>
          </a:stretch>
        </p:blipFill>
        <p:spPr bwMode="auto">
          <a:xfrm>
            <a:off x="1476375" y="1844675"/>
            <a:ext cx="6048375" cy="3629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Termine prima giornata</a:t>
            </a:r>
            <a:endParaRPr lang="it-IT" dirty="0"/>
          </a:p>
        </p:txBody>
      </p:sp>
      <p:sp>
        <p:nvSpPr>
          <p:cNvPr id="3" name="Segnaposto contenuto 2"/>
          <p:cNvSpPr>
            <a:spLocks noGrp="1"/>
          </p:cNvSpPr>
          <p:nvPr>
            <p:ph idx="1"/>
          </p:nvPr>
        </p:nvSpPr>
        <p:spPr/>
        <p:txBody>
          <a:bodyPr/>
          <a:lstStyle/>
          <a:p>
            <a:r>
              <a:rPr lang="it-IT" dirty="0" smtClean="0"/>
              <a:t>Grazie </a:t>
            </a:r>
            <a:endParaRPr lang="it-IT" dirty="0"/>
          </a:p>
        </p:txBody>
      </p:sp>
      <p:pic>
        <p:nvPicPr>
          <p:cNvPr id="2050" name="Picture 2" descr="C:\Documents and Settings\Tiziano\Documenti\Download\natura_nuova_zelanda_29.jpg"/>
          <p:cNvPicPr>
            <a:picLocks noChangeAspect="1" noChangeArrowheads="1"/>
          </p:cNvPicPr>
          <p:nvPr/>
        </p:nvPicPr>
        <p:blipFill>
          <a:blip r:embed="rId2" cstate="print"/>
          <a:srcRect/>
          <a:stretch>
            <a:fillRect/>
          </a:stretch>
        </p:blipFill>
        <p:spPr bwMode="auto">
          <a:xfrm>
            <a:off x="2411760" y="1268760"/>
            <a:ext cx="6518498" cy="521479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it-IT" b="1" smtClean="0"/>
              <a:t>INTERNET: la rete delle reti</a:t>
            </a:r>
            <a:endParaRPr lang="it-IT" smtClean="0"/>
          </a:p>
        </p:txBody>
      </p:sp>
      <p:sp>
        <p:nvSpPr>
          <p:cNvPr id="9219" name="Rectangle 3"/>
          <p:cNvSpPr>
            <a:spLocks noGrp="1" noChangeArrowheads="1"/>
          </p:cNvSpPr>
          <p:nvPr>
            <p:ph type="body" idx="1"/>
          </p:nvPr>
        </p:nvSpPr>
        <p:spPr/>
        <p:txBody>
          <a:bodyPr/>
          <a:lstStyle/>
          <a:p>
            <a:pPr eaLnBrk="1" hangingPunct="1">
              <a:lnSpc>
                <a:spcPct val="90000"/>
              </a:lnSpc>
              <a:buFont typeface="Wingdings" pitchFamily="2" charset="2"/>
              <a:buNone/>
            </a:pPr>
            <a:r>
              <a:rPr lang="it-IT" sz="2400" b="1" dirty="0" smtClean="0"/>
              <a:t>INTERNET è basata su due elementi principali:</a:t>
            </a:r>
          </a:p>
          <a:p>
            <a:pPr eaLnBrk="1" hangingPunct="1">
              <a:lnSpc>
                <a:spcPct val="90000"/>
              </a:lnSpc>
              <a:buFont typeface="Wingdings" pitchFamily="2" charset="2"/>
              <a:buNone/>
            </a:pPr>
            <a:endParaRPr lang="it-IT" sz="2400" dirty="0" smtClean="0"/>
          </a:p>
          <a:p>
            <a:pPr eaLnBrk="1" hangingPunct="1">
              <a:lnSpc>
                <a:spcPct val="90000"/>
              </a:lnSpc>
            </a:pPr>
            <a:r>
              <a:rPr lang="it-IT" sz="2400" b="1" dirty="0" smtClean="0"/>
              <a:t>Il collegamento fisico </a:t>
            </a:r>
            <a:r>
              <a:rPr lang="it-IT" sz="1800" dirty="0" smtClean="0"/>
              <a:t>formato da</a:t>
            </a:r>
            <a:r>
              <a:rPr lang="it-IT" sz="2400" b="1" dirty="0" smtClean="0"/>
              <a:t>:</a:t>
            </a:r>
            <a:endParaRPr lang="it-IT" sz="2400" dirty="0" smtClean="0"/>
          </a:p>
          <a:p>
            <a:pPr lvl="1" eaLnBrk="1" hangingPunct="1">
              <a:lnSpc>
                <a:spcPct val="90000"/>
              </a:lnSpc>
            </a:pPr>
            <a:r>
              <a:rPr lang="it-IT" sz="2000" b="1" dirty="0" smtClean="0"/>
              <a:t>Le linee dedicate (</a:t>
            </a:r>
            <a:r>
              <a:rPr lang="it-IT" sz="2000" b="1" u="sng" dirty="0" smtClean="0"/>
              <a:t>dorsali</a:t>
            </a:r>
            <a:r>
              <a:rPr lang="it-IT" sz="2000" b="1" dirty="0" smtClean="0"/>
              <a:t>) per la comunicazione di grandi quantità di dati </a:t>
            </a:r>
          </a:p>
          <a:p>
            <a:pPr lvl="1" eaLnBrk="1" hangingPunct="1">
              <a:lnSpc>
                <a:spcPct val="90000"/>
              </a:lnSpc>
            </a:pPr>
            <a:r>
              <a:rPr lang="it-IT" sz="2000" b="1" dirty="0" smtClean="0"/>
              <a:t>I </a:t>
            </a:r>
            <a:r>
              <a:rPr lang="it-IT" sz="2000" b="1" u="sng" dirty="0" smtClean="0"/>
              <a:t>router</a:t>
            </a:r>
            <a:r>
              <a:rPr lang="it-IT" sz="2000" b="1" dirty="0" smtClean="0"/>
              <a:t> (instradatori) per lo smistamento dei dati durante il cammino fisico dei dati lungo le linee di comunicazione. Ogni router ha lo scopo primario di inviare una porzione (pacchetto) di dati proveniente da un </a:t>
            </a:r>
            <a:r>
              <a:rPr lang="it-IT" sz="2000" b="1" dirty="0" err="1" smtClean="0"/>
              <a:t>host</a:t>
            </a:r>
            <a:r>
              <a:rPr lang="it-IT" sz="2000" b="1" dirty="0" smtClean="0"/>
              <a:t> destinatario (source) verso l’</a:t>
            </a:r>
            <a:r>
              <a:rPr lang="it-IT" sz="2000" b="1" dirty="0" err="1" smtClean="0"/>
              <a:t>host</a:t>
            </a:r>
            <a:r>
              <a:rPr lang="it-IT" sz="2000" b="1" dirty="0" smtClean="0"/>
              <a:t> destinatario (</a:t>
            </a:r>
            <a:r>
              <a:rPr lang="it-IT" sz="2000" b="1" dirty="0" err="1" smtClean="0"/>
              <a:t>destination</a:t>
            </a:r>
            <a:r>
              <a:rPr lang="it-IT" sz="2000" b="1" dirty="0" smtClean="0"/>
              <a:t>)</a:t>
            </a:r>
            <a:endParaRPr lang="it-IT" sz="2000" dirty="0" smtClean="0"/>
          </a:p>
          <a:p>
            <a:pPr eaLnBrk="1" hangingPunct="1">
              <a:lnSpc>
                <a:spcPct val="90000"/>
              </a:lnSpc>
            </a:pPr>
            <a:r>
              <a:rPr lang="it-IT" sz="2400" b="1" dirty="0" smtClean="0"/>
              <a:t>Il protocollo di comunicazione:</a:t>
            </a:r>
            <a:endParaRPr lang="it-IT" sz="2400" dirty="0" smtClean="0"/>
          </a:p>
          <a:p>
            <a:pPr lvl="1" eaLnBrk="1" hangingPunct="1">
              <a:lnSpc>
                <a:spcPct val="90000"/>
              </a:lnSpc>
            </a:pPr>
            <a:r>
              <a:rPr lang="it-IT" sz="2000" b="1" dirty="0" smtClean="0"/>
              <a:t>Il TCP/IP</a:t>
            </a:r>
            <a:r>
              <a:rPr lang="it-IT" sz="2000"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olo 1"/>
          <p:cNvSpPr>
            <a:spLocks noGrp="1"/>
          </p:cNvSpPr>
          <p:nvPr>
            <p:ph type="ctrTitle"/>
          </p:nvPr>
        </p:nvSpPr>
        <p:spPr>
          <a:xfrm>
            <a:off x="539750" y="3716338"/>
            <a:ext cx="7772400" cy="1470025"/>
          </a:xfrm>
        </p:spPr>
        <p:txBody>
          <a:bodyPr/>
          <a:lstStyle/>
          <a:p>
            <a:pPr eaLnBrk="1" hangingPunct="1"/>
            <a:r>
              <a:rPr lang="it-IT" dirty="0" smtClean="0"/>
              <a:t>Reti di computer</a:t>
            </a:r>
          </a:p>
        </p:txBody>
      </p:sp>
      <p:sp>
        <p:nvSpPr>
          <p:cNvPr id="3075" name="Sottotitolo 2"/>
          <p:cNvSpPr>
            <a:spLocks noGrp="1"/>
          </p:cNvSpPr>
          <p:nvPr>
            <p:ph type="subTitle" idx="1"/>
          </p:nvPr>
        </p:nvSpPr>
        <p:spPr>
          <a:xfrm>
            <a:off x="1403350" y="620713"/>
            <a:ext cx="6400800" cy="1752600"/>
          </a:xfrm>
        </p:spPr>
        <p:txBody>
          <a:bodyPr/>
          <a:lstStyle/>
          <a:p>
            <a:pPr eaLnBrk="1" hangingPunct="1"/>
            <a:r>
              <a:rPr lang="it-IT" smtClean="0"/>
              <a:t>Corso aggiornamento interno</a:t>
            </a:r>
          </a:p>
          <a:p>
            <a:pPr eaLnBrk="1" hangingPunct="1"/>
            <a:endParaRPr lang="it-IT" smtClean="0"/>
          </a:p>
          <a:p>
            <a:pPr eaLnBrk="1" hangingPunct="1"/>
            <a:r>
              <a:rPr lang="it-IT" smtClean="0"/>
              <a:t>Da Vinci - Ripamonti</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Cos’è una Rete?</a:t>
            </a:r>
          </a:p>
        </p:txBody>
      </p:sp>
      <p:sp>
        <p:nvSpPr>
          <p:cNvPr id="4099" name="CasellaDiTesto 5"/>
          <p:cNvSpPr txBox="1">
            <a:spLocks noChangeArrowheads="1"/>
          </p:cNvSpPr>
          <p:nvPr/>
        </p:nvSpPr>
        <p:spPr bwMode="auto">
          <a:xfrm>
            <a:off x="544513" y="1341438"/>
            <a:ext cx="7988300" cy="1108075"/>
          </a:xfrm>
          <a:prstGeom prst="rect">
            <a:avLst/>
          </a:prstGeom>
          <a:noFill/>
          <a:ln w="9525">
            <a:noFill/>
            <a:miter lim="800000"/>
            <a:headEnd/>
            <a:tailEnd/>
          </a:ln>
        </p:spPr>
        <p:txBody>
          <a:bodyPr>
            <a:spAutoFit/>
          </a:bodyPr>
          <a:lstStyle/>
          <a:p>
            <a:r>
              <a:rPr lang="it-IT" sz="2400">
                <a:latin typeface="Corbel" pitchFamily="34" charset="0"/>
              </a:rPr>
              <a:t>Un insieme di dispositivi collegati tra di loro e in grado di scambiarsi informazioni.</a:t>
            </a:r>
          </a:p>
          <a:p>
            <a:endParaRPr lang="it-IT">
              <a:latin typeface="Corbel" pitchFamily="34" charset="0"/>
            </a:endParaRPr>
          </a:p>
        </p:txBody>
      </p:sp>
      <p:pic>
        <p:nvPicPr>
          <p:cNvPr id="4100" name="Immagine 7"/>
          <p:cNvPicPr>
            <a:picLocks noChangeAspect="1"/>
          </p:cNvPicPr>
          <p:nvPr/>
        </p:nvPicPr>
        <p:blipFill>
          <a:blip r:embed="rId2" cstate="print"/>
          <a:srcRect/>
          <a:stretch>
            <a:fillRect/>
          </a:stretch>
        </p:blipFill>
        <p:spPr bwMode="auto">
          <a:xfrm>
            <a:off x="7974013" y="231775"/>
            <a:ext cx="881062" cy="862013"/>
          </a:xfrm>
          <a:prstGeom prst="rect">
            <a:avLst/>
          </a:prstGeom>
          <a:noFill/>
          <a:ln w="9525">
            <a:noFill/>
            <a:miter lim="800000"/>
            <a:headEnd/>
            <a:tailEnd/>
          </a:ln>
        </p:spPr>
      </p:pic>
      <p:pic>
        <p:nvPicPr>
          <p:cNvPr id="4101" name="Immagine 1"/>
          <p:cNvPicPr>
            <a:picLocks noChangeAspect="1"/>
          </p:cNvPicPr>
          <p:nvPr/>
        </p:nvPicPr>
        <p:blipFill>
          <a:blip r:embed="rId3" cstate="print"/>
          <a:srcRect/>
          <a:stretch>
            <a:fillRect/>
          </a:stretch>
        </p:blipFill>
        <p:spPr bwMode="auto">
          <a:xfrm>
            <a:off x="2020888" y="2636838"/>
            <a:ext cx="4957762" cy="3756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467544" y="404664"/>
            <a:ext cx="8064896" cy="707886"/>
          </a:xfrm>
          <a:prstGeom prst="rect">
            <a:avLst/>
          </a:prstGeom>
          <a:noFill/>
        </p:spPr>
        <p:txBody>
          <a:bodyPr>
            <a:spAutoFit/>
          </a:bodyPr>
          <a:lstStyle/>
          <a:p>
            <a:pPr fontAlgn="auto">
              <a:spcBef>
                <a:spcPts val="0"/>
              </a:spcBef>
              <a:spcAft>
                <a:spcPts val="0"/>
              </a:spcAft>
              <a:defRPr/>
            </a:pPr>
            <a:r>
              <a:rPr lang="it-IT" sz="4000" b="1" dirty="0">
                <a:ln>
                  <a:solidFill>
                    <a:schemeClr val="accent1"/>
                  </a:solidFill>
                </a:ln>
                <a:latin typeface="+mn-lt"/>
                <a:cs typeface="Arial" pitchFamily="34" charset="0"/>
              </a:rPr>
              <a:t>… non solo </a:t>
            </a:r>
            <a:r>
              <a:rPr lang="it-IT" sz="4000" b="1" dirty="0" err="1">
                <a:ln>
                  <a:solidFill>
                    <a:schemeClr val="accent1"/>
                  </a:solidFill>
                </a:ln>
                <a:latin typeface="+mn-lt"/>
                <a:cs typeface="Arial" pitchFamily="34" charset="0"/>
              </a:rPr>
              <a:t>computers</a:t>
            </a:r>
            <a:r>
              <a:rPr lang="it-IT" sz="4000" b="1" dirty="0">
                <a:ln>
                  <a:solidFill>
                    <a:schemeClr val="accent1"/>
                  </a:solidFill>
                </a:ln>
                <a:latin typeface="+mn-lt"/>
                <a:cs typeface="Arial" pitchFamily="34" charset="0"/>
              </a:rPr>
              <a:t> …</a:t>
            </a:r>
          </a:p>
        </p:txBody>
      </p:sp>
      <p:sp>
        <p:nvSpPr>
          <p:cNvPr id="5123" name="CasellaDiTesto 5"/>
          <p:cNvSpPr txBox="1">
            <a:spLocks noChangeArrowheads="1"/>
          </p:cNvSpPr>
          <p:nvPr/>
        </p:nvSpPr>
        <p:spPr bwMode="auto">
          <a:xfrm>
            <a:off x="544513" y="1341438"/>
            <a:ext cx="7988300" cy="738187"/>
          </a:xfrm>
          <a:prstGeom prst="rect">
            <a:avLst/>
          </a:prstGeom>
          <a:noFill/>
          <a:ln w="9525">
            <a:noFill/>
            <a:miter lim="800000"/>
            <a:headEnd/>
            <a:tailEnd/>
          </a:ln>
        </p:spPr>
        <p:txBody>
          <a:bodyPr>
            <a:spAutoFit/>
          </a:bodyPr>
          <a:lstStyle/>
          <a:p>
            <a:r>
              <a:rPr lang="it-IT" sz="2400">
                <a:latin typeface="Corbel" pitchFamily="34" charset="0"/>
              </a:rPr>
              <a:t>Di una </a:t>
            </a:r>
            <a:r>
              <a:rPr lang="it-IT" sz="2400">
                <a:solidFill>
                  <a:srgbClr val="C00000"/>
                </a:solidFill>
                <a:latin typeface="Corbel" pitchFamily="34" charset="0"/>
              </a:rPr>
              <a:t>Rete</a:t>
            </a:r>
            <a:r>
              <a:rPr lang="it-IT" sz="2400">
                <a:latin typeface="Corbel" pitchFamily="34" charset="0"/>
              </a:rPr>
              <a:t> possono far parte:</a:t>
            </a:r>
          </a:p>
          <a:p>
            <a:endParaRPr lang="it-IT">
              <a:latin typeface="Corbel" pitchFamily="34" charset="0"/>
            </a:endParaRPr>
          </a:p>
        </p:txBody>
      </p:sp>
      <p:sp>
        <p:nvSpPr>
          <p:cNvPr id="5124" name="CasellaDiTesto 1"/>
          <p:cNvSpPr txBox="1">
            <a:spLocks noChangeArrowheads="1"/>
          </p:cNvSpPr>
          <p:nvPr/>
        </p:nvSpPr>
        <p:spPr bwMode="auto">
          <a:xfrm>
            <a:off x="684213" y="2205038"/>
            <a:ext cx="7920037" cy="2862322"/>
          </a:xfrm>
          <a:prstGeom prst="rect">
            <a:avLst/>
          </a:prstGeom>
          <a:noFill/>
          <a:ln w="9525">
            <a:noFill/>
            <a:miter lim="800000"/>
            <a:headEnd/>
            <a:tailEnd/>
          </a:ln>
        </p:spPr>
        <p:txBody>
          <a:bodyPr>
            <a:spAutoFit/>
          </a:bodyPr>
          <a:lstStyle/>
          <a:p>
            <a:pPr marL="285750" indent="-285750">
              <a:buFont typeface="Arial" charset="0"/>
              <a:buChar char="•"/>
            </a:pPr>
            <a:r>
              <a:rPr lang="it-IT" dirty="0" err="1">
                <a:latin typeface="Corbel" pitchFamily="34" charset="0"/>
              </a:rPr>
              <a:t>Switches</a:t>
            </a:r>
            <a:endParaRPr lang="it-IT" dirty="0">
              <a:latin typeface="Corbel" pitchFamily="34" charset="0"/>
            </a:endParaRPr>
          </a:p>
          <a:p>
            <a:pPr marL="285750" indent="-285750">
              <a:buFont typeface="Arial" charset="0"/>
              <a:buChar char="•"/>
            </a:pPr>
            <a:r>
              <a:rPr lang="it-IT" dirty="0" err="1">
                <a:latin typeface="Corbel" pitchFamily="34" charset="0"/>
              </a:rPr>
              <a:t>Routers</a:t>
            </a:r>
            <a:endParaRPr lang="it-IT" dirty="0">
              <a:latin typeface="Corbel" pitchFamily="34" charset="0"/>
            </a:endParaRPr>
          </a:p>
          <a:p>
            <a:pPr marL="285750" indent="-285750">
              <a:buFont typeface="Arial" charset="0"/>
              <a:buChar char="•"/>
            </a:pPr>
            <a:r>
              <a:rPr lang="it-IT" dirty="0">
                <a:latin typeface="Corbel" pitchFamily="34" charset="0"/>
              </a:rPr>
              <a:t>Server</a:t>
            </a:r>
          </a:p>
          <a:p>
            <a:pPr marL="285750" indent="-285750">
              <a:buFont typeface="Arial" charset="0"/>
              <a:buChar char="•"/>
            </a:pPr>
            <a:r>
              <a:rPr lang="it-IT" dirty="0">
                <a:latin typeface="Corbel" pitchFamily="34" charset="0"/>
              </a:rPr>
              <a:t>Stampanti</a:t>
            </a:r>
          </a:p>
          <a:p>
            <a:pPr marL="285750" indent="-285750">
              <a:buFont typeface="Arial" charset="0"/>
              <a:buChar char="•"/>
            </a:pPr>
            <a:r>
              <a:rPr lang="it-IT" dirty="0">
                <a:latin typeface="Corbel" pitchFamily="34" charset="0"/>
              </a:rPr>
              <a:t>Centralini telefonici (su IP)</a:t>
            </a:r>
          </a:p>
          <a:p>
            <a:pPr marL="285750" indent="-285750">
              <a:buFont typeface="Arial" charset="0"/>
              <a:buChar char="•"/>
            </a:pPr>
            <a:r>
              <a:rPr lang="it-IT" dirty="0">
                <a:latin typeface="Corbel" pitchFamily="34" charset="0"/>
              </a:rPr>
              <a:t>Telefoni</a:t>
            </a:r>
          </a:p>
          <a:p>
            <a:pPr marL="285750" indent="-285750">
              <a:buFont typeface="Arial" charset="0"/>
              <a:buChar char="•"/>
            </a:pPr>
            <a:r>
              <a:rPr lang="it-IT" dirty="0" err="1" smtClean="0">
                <a:latin typeface="Corbel" pitchFamily="34" charset="0"/>
              </a:rPr>
              <a:t>Tablets</a:t>
            </a:r>
            <a:endParaRPr lang="it-IT" dirty="0">
              <a:latin typeface="Corbel" pitchFamily="34" charset="0"/>
            </a:endParaRPr>
          </a:p>
          <a:p>
            <a:pPr marL="285750" indent="-285750">
              <a:buFont typeface="Arial" charset="0"/>
              <a:buChar char="•"/>
            </a:pPr>
            <a:r>
              <a:rPr lang="it-IT" dirty="0" err="1">
                <a:latin typeface="Corbel" pitchFamily="34" charset="0"/>
              </a:rPr>
              <a:t>Computers</a:t>
            </a:r>
            <a:r>
              <a:rPr lang="it-IT" dirty="0">
                <a:latin typeface="Corbel" pitchFamily="34" charset="0"/>
              </a:rPr>
              <a:t> (fissi o mobili)</a:t>
            </a:r>
          </a:p>
          <a:p>
            <a:pPr marL="285750" indent="-285750">
              <a:buFont typeface="Arial" charset="0"/>
              <a:buChar char="•"/>
            </a:pPr>
            <a:r>
              <a:rPr lang="it-IT" dirty="0">
                <a:latin typeface="Corbel" pitchFamily="34" charset="0"/>
              </a:rPr>
              <a:t>Ecc.</a:t>
            </a:r>
          </a:p>
          <a:p>
            <a:pPr marL="285750" indent="-285750">
              <a:buFont typeface="Arial" charset="0"/>
              <a:buChar char="•"/>
            </a:pPr>
            <a:endParaRPr lang="it-IT" dirty="0">
              <a:latin typeface="Corbel" pitchFamily="34" charset="0"/>
            </a:endParaRPr>
          </a:p>
        </p:txBody>
      </p:sp>
      <p:sp>
        <p:nvSpPr>
          <p:cNvPr id="5125" name="CasellaDiTesto 4"/>
          <p:cNvSpPr txBox="1">
            <a:spLocks noChangeArrowheads="1"/>
          </p:cNvSpPr>
          <p:nvPr/>
        </p:nvSpPr>
        <p:spPr bwMode="auto">
          <a:xfrm>
            <a:off x="684213" y="5343525"/>
            <a:ext cx="7986712" cy="739775"/>
          </a:xfrm>
          <a:prstGeom prst="rect">
            <a:avLst/>
          </a:prstGeom>
          <a:noFill/>
          <a:ln w="9525">
            <a:noFill/>
            <a:miter lim="800000"/>
            <a:headEnd/>
            <a:tailEnd/>
          </a:ln>
        </p:spPr>
        <p:txBody>
          <a:bodyPr>
            <a:spAutoFit/>
          </a:bodyPr>
          <a:lstStyle/>
          <a:p>
            <a:r>
              <a:rPr lang="it-IT" sz="2400">
                <a:latin typeface="Corbel" pitchFamily="34" charset="0"/>
              </a:rPr>
              <a:t>Quindi qualsiasi apparecchiatura in grado di accedervi!</a:t>
            </a:r>
          </a:p>
          <a:p>
            <a:endParaRPr lang="it-IT">
              <a:latin typeface="Corbel" pitchFamily="34" charset="0"/>
            </a:endParaRPr>
          </a:p>
        </p:txBody>
      </p:sp>
      <p:pic>
        <p:nvPicPr>
          <p:cNvPr id="5126" name="Immagine 6"/>
          <p:cNvPicPr>
            <a:picLocks noChangeAspect="1"/>
          </p:cNvPicPr>
          <p:nvPr/>
        </p:nvPicPr>
        <p:blipFill>
          <a:blip r:embed="rId2" cstate="print"/>
          <a:srcRect/>
          <a:stretch>
            <a:fillRect/>
          </a:stretch>
        </p:blipFill>
        <p:spPr bwMode="auto">
          <a:xfrm>
            <a:off x="7974013" y="231775"/>
            <a:ext cx="881062" cy="862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1225</Words>
  <Application>Microsoft Office PowerPoint</Application>
  <PresentationFormat>Presentazione su schermo (4:3)</PresentationFormat>
  <Paragraphs>231</Paragraphs>
  <Slides>50</Slides>
  <Notes>1</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50</vt:i4>
      </vt:variant>
    </vt:vector>
  </HeadingPairs>
  <TitlesOfParts>
    <vt:vector size="52" baseType="lpstr">
      <vt:lpstr>Tema di Office</vt:lpstr>
      <vt:lpstr>Immagine bitmap</vt:lpstr>
      <vt:lpstr>Reti di computer</vt:lpstr>
      <vt:lpstr>Diapositiva 2</vt:lpstr>
      <vt:lpstr>Diapositiva 3</vt:lpstr>
      <vt:lpstr>Diapositiva 4</vt:lpstr>
      <vt:lpstr>Diapositiva 5</vt:lpstr>
      <vt:lpstr>INTERNET: la rete delle reti</vt:lpstr>
      <vt:lpstr>Reti di computer</vt:lpstr>
      <vt:lpstr>Diapositiva 8</vt:lpstr>
      <vt:lpstr>Diapositiva 9</vt:lpstr>
      <vt:lpstr>Diapositiva 10</vt:lpstr>
      <vt:lpstr>INTERNET: la rete delle reti</vt:lpstr>
      <vt:lpstr>Internet  rivoluzione tecnologica e fenomeno sociale - le cifre di Internet - anno 2010 - </vt:lpstr>
      <vt:lpstr>Internet  rivoluzione tecnologica e fenomeno sociale - le cifre di Internet - anno 2010 - </vt:lpstr>
      <vt:lpstr>Reti di computer</vt:lpstr>
      <vt:lpstr>Diapositiva 15</vt:lpstr>
      <vt:lpstr>Diapositiva 16</vt:lpstr>
      <vt:lpstr>Diapositiva 17</vt:lpstr>
      <vt:lpstr>Internet  rivoluzione tecnologica e fenomeno sociale - le cifre di Internet - anno 2010 - </vt:lpstr>
      <vt:lpstr>Cos’è una rete ?</vt:lpstr>
      <vt:lpstr>Insieme di personal computer</vt:lpstr>
      <vt:lpstr>Cos’è lo Switch?</vt:lpstr>
      <vt:lpstr>Rete connessa con uno SWITCH, possiamo paragonare lo switch alla centrale telefonica: alziamo il telefono, selezioniamo un numero ed in quel momento verrà stabilita una connessione dedicata tra noi ed il destinatario.  </vt:lpstr>
      <vt:lpstr>Come funziona</vt:lpstr>
      <vt:lpstr>Altri tipi</vt:lpstr>
      <vt:lpstr>Hardware necessario </vt:lpstr>
      <vt:lpstr>Scheda di rete</vt:lpstr>
      <vt:lpstr>Diapositiva 27</vt:lpstr>
      <vt:lpstr>Allestire una rete:</vt:lpstr>
      <vt:lpstr>Computer </vt:lpstr>
      <vt:lpstr>Cavo di rete</vt:lpstr>
      <vt:lpstr>Switch </vt:lpstr>
      <vt:lpstr>Scheda di rete</vt:lpstr>
      <vt:lpstr>Realizzazione di una rete</vt:lpstr>
      <vt:lpstr>La prima cosa da fare</vt:lpstr>
      <vt:lpstr>Creazione della rete</vt:lpstr>
      <vt:lpstr>Procedimento 1</vt:lpstr>
      <vt:lpstr>Procedimento 2</vt:lpstr>
      <vt:lpstr>Procedimento 3</vt:lpstr>
      <vt:lpstr>Cosa significa IP  (Internet Protocol)</vt:lpstr>
      <vt:lpstr>Struttura dell’indirizzo IP</vt:lpstr>
      <vt:lpstr>Gli indirizzi IP</vt:lpstr>
      <vt:lpstr>Ora iniziamo a lavorare</vt:lpstr>
      <vt:lpstr>Indirizzo IP dello switch 192.</vt:lpstr>
      <vt:lpstr>Ora definiamo i passaggi per poter fare comunicare 2 o più PC tra loro utilizzando uno switch</vt:lpstr>
      <vt:lpstr>Comunicazione tra due PC</vt:lpstr>
      <vt:lpstr>Come assegnare l’indirizzo IP</vt:lpstr>
      <vt:lpstr>Cosa sono i comando DOS</vt:lpstr>
      <vt:lpstr>Come verificare la presenza in rete di un dispositivo di rete</vt:lpstr>
      <vt:lpstr>Verificare la corretta connessione allo switch</vt:lpstr>
      <vt:lpstr>Termine prima giornata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Tiziano</dc:creator>
  <cp:lastModifiedBy>Tiziano</cp:lastModifiedBy>
  <cp:revision>2</cp:revision>
  <dcterms:created xsi:type="dcterms:W3CDTF">2012-11-01T10:34:43Z</dcterms:created>
  <dcterms:modified xsi:type="dcterms:W3CDTF">2012-11-11T12:36:03Z</dcterms:modified>
</cp:coreProperties>
</file>